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431" r:id="rId3"/>
    <p:sldId id="463" r:id="rId4"/>
    <p:sldId id="464" r:id="rId5"/>
    <p:sldId id="465" r:id="rId6"/>
    <p:sldId id="466" r:id="rId7"/>
    <p:sldId id="467" r:id="rId8"/>
    <p:sldId id="468" r:id="rId9"/>
    <p:sldId id="469" r:id="rId10"/>
    <p:sldId id="470" r:id="rId11"/>
    <p:sldId id="472" r:id="rId12"/>
    <p:sldId id="473" r:id="rId13"/>
    <p:sldId id="474" r:id="rId14"/>
    <p:sldId id="471" r:id="rId15"/>
    <p:sldId id="475" r:id="rId16"/>
    <p:sldId id="477" r:id="rId17"/>
    <p:sldId id="478" r:id="rId18"/>
    <p:sldId id="476" r:id="rId19"/>
    <p:sldId id="479" r:id="rId20"/>
    <p:sldId id="480" r:id="rId21"/>
    <p:sldId id="481" r:id="rId22"/>
    <p:sldId id="482" r:id="rId23"/>
    <p:sldId id="483" r:id="rId24"/>
    <p:sldId id="484" r:id="rId25"/>
    <p:sldId id="485" r:id="rId26"/>
    <p:sldId id="486" r:id="rId27"/>
    <p:sldId id="487" r:id="rId28"/>
    <p:sldId id="488" r:id="rId29"/>
    <p:sldId id="489" r:id="rId30"/>
    <p:sldId id="490" r:id="rId31"/>
    <p:sldId id="491" r:id="rId32"/>
    <p:sldId id="492" r:id="rId33"/>
    <p:sldId id="493" r:id="rId34"/>
    <p:sldId id="494" r:id="rId35"/>
    <p:sldId id="495" r:id="rId36"/>
    <p:sldId id="496" r:id="rId37"/>
    <p:sldId id="259"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Lists and Keys" id="{165C1D83-02F0-074E-AD68-D0E2BC1D8F0D}">
          <p14:sldIdLst>
            <p14:sldId id="463"/>
            <p14:sldId id="464"/>
            <p14:sldId id="465"/>
            <p14:sldId id="466"/>
            <p14:sldId id="467"/>
            <p14:sldId id="468"/>
            <p14:sldId id="469"/>
            <p14:sldId id="470"/>
            <p14:sldId id="472"/>
            <p14:sldId id="473"/>
            <p14:sldId id="474"/>
            <p14:sldId id="471"/>
            <p14:sldId id="475"/>
            <p14:sldId id="477"/>
            <p14:sldId id="478"/>
            <p14:sldId id="476"/>
            <p14:sldId id="479"/>
            <p14:sldId id="480"/>
            <p14:sldId id="481"/>
            <p14:sldId id="482"/>
            <p14:sldId id="483"/>
            <p14:sldId id="484"/>
            <p14:sldId id="485"/>
            <p14:sldId id="486"/>
            <p14:sldId id="487"/>
            <p14:sldId id="488"/>
            <p14:sldId id="489"/>
            <p14:sldId id="490"/>
            <p14:sldId id="491"/>
            <p14:sldId id="492"/>
            <p14:sldId id="493"/>
            <p14:sldId id="494"/>
            <p14:sldId id="495"/>
            <p14:sldId id="496"/>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8"/>
    <p:restoredTop sz="87380"/>
  </p:normalViewPr>
  <p:slideViewPr>
    <p:cSldViewPr snapToGrid="0">
      <p:cViewPr varScale="1">
        <p:scale>
          <a:sx n="72" d="100"/>
          <a:sy n="72" d="100"/>
        </p:scale>
        <p:origin x="1408" y="184"/>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actjs.org/docs/uncontrolled-components.html#the-file-input-ta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/docs/lists-and-</a:t>
            </a:r>
            <a:r>
              <a:rPr lang="en-US" dirty="0" err="1"/>
              <a:t>keys.html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a:t>
            </a:r>
            <a:r>
              <a:rPr lang="en-US" dirty="0" err="1"/>
              <a:t>forms.html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Overall, this makes it so that </a:t>
            </a:r>
            <a:r>
              <a:rPr lang="en-US" dirty="0"/>
              <a:t>&lt;input type="text"&gt;</a:t>
            </a:r>
            <a:r>
              <a:rPr lang="en-US" sz="1200" b="0" i="0" u="none" strike="noStrike" cap="none" dirty="0">
                <a:solidFill>
                  <a:schemeClr val="dk1"/>
                </a:solidFill>
                <a:effectLst/>
                <a:latin typeface="Calibri"/>
                <a:ea typeface="Calibri"/>
                <a:cs typeface="Calibri"/>
                <a:sym typeface="Calibri"/>
              </a:rPr>
              <a:t>, </a:t>
            </a:r>
            <a:r>
              <a:rPr lang="en-US" dirty="0"/>
              <a:t>&lt;</a:t>
            </a:r>
            <a:r>
              <a:rPr lang="en-US" dirty="0" err="1"/>
              <a:t>textarea</a:t>
            </a:r>
            <a:r>
              <a:rPr lang="en-US" dirty="0"/>
              <a:t>&gt;</a:t>
            </a:r>
            <a:r>
              <a:rPr lang="en-US" sz="1200" b="0" i="0" u="none" strike="noStrike" cap="none" dirty="0">
                <a:solidFill>
                  <a:schemeClr val="dk1"/>
                </a:solidFill>
                <a:effectLst/>
                <a:latin typeface="Calibri"/>
                <a:ea typeface="Calibri"/>
                <a:cs typeface="Calibri"/>
                <a:sym typeface="Calibri"/>
              </a:rPr>
              <a:t>, and </a:t>
            </a:r>
            <a:r>
              <a:rPr lang="en-US" dirty="0"/>
              <a:t>&lt;select&gt;</a:t>
            </a:r>
            <a:r>
              <a:rPr lang="en-US" sz="1200" b="0" i="0" u="none" strike="noStrike" cap="none" dirty="0">
                <a:solidFill>
                  <a:schemeClr val="dk1"/>
                </a:solidFill>
                <a:effectLst/>
                <a:latin typeface="Calibri"/>
                <a:ea typeface="Calibri"/>
                <a:cs typeface="Calibri"/>
                <a:sym typeface="Calibri"/>
              </a:rPr>
              <a:t> all work very similarly - they all accept a </a:t>
            </a:r>
            <a:r>
              <a:rPr lang="en-US" dirty="0"/>
              <a:t>value</a:t>
            </a:r>
            <a:r>
              <a:rPr lang="en-US" sz="1200" b="0" i="0" u="none" strike="noStrike" cap="none" dirty="0">
                <a:solidFill>
                  <a:schemeClr val="dk1"/>
                </a:solidFill>
                <a:effectLst/>
                <a:latin typeface="Calibri"/>
                <a:ea typeface="Calibri"/>
                <a:cs typeface="Calibri"/>
                <a:sym typeface="Calibri"/>
              </a:rPr>
              <a:t> attribute that you can use to implement a controlled component.</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You can pass an array into the value attribute, allowing you to select multiple options in a select tag:</a:t>
            </a:r>
          </a:p>
          <a:p>
            <a:pPr>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pPr marL="228600" indent="0">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&lt;select multiple={true} value={['B', 'C']}&gt;</a:t>
            </a:r>
          </a:p>
          <a:p>
            <a:endParaRPr lang="en-US"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4736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It is discussed together with other uncontrolled components </a:t>
            </a:r>
            <a:r>
              <a:rPr lang="en-US" sz="1200" b="0" i="0" u="none" strike="noStrike" cap="none" dirty="0">
                <a:solidFill>
                  <a:schemeClr val="dk1"/>
                </a:solidFill>
                <a:effectLst/>
                <a:latin typeface="Calibri"/>
                <a:ea typeface="Calibri"/>
                <a:cs typeface="Calibri"/>
                <a:sym typeface="Calibri"/>
                <a:hlinkClick r:id="rId3"/>
              </a:rPr>
              <a:t>later in the documentation</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85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reactjs.org/docs/components-and-props.html#extracting-components"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eactjs.org/docs/reconciliation.html#recursing-on-children" TargetMode="External"/><Relationship Id="rId2" Type="http://schemas.openxmlformats.org/officeDocument/2006/relationships/hyperlink" Target="https://medium.com/@robinpokorny/index-as-a-key-is-an-anti-pattern-e0349aece31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reactjs.org/docs/components-and-props.html#extracting-components" TargetMode="External"/><Relationship Id="rId2" Type="http://schemas.openxmlformats.org/officeDocument/2006/relationships/hyperlink" Target="https://reactjs.org/docs/introducing-jsx.html#embedding-expressions-in-j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reactjs.org/docs/react-component.html#setstate"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API/File/Using_files_from_web_application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reactjs.org/docs/state-and-lifecycle.html#state-updates-are-merged" TargetMode="External"/><Relationship Id="rId2" Type="http://schemas.openxmlformats.org/officeDocument/2006/relationships/hyperlink" Target="https://developer.mozilla.org/en/docs/Web/JavaScript/Reference/Operators/Object_initializer#Computed_property_nam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reactjs.org/docs/forms.html#controlled-components"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reactjs.org/docs/uncontrolled-components.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jaredpalmer.com/formik"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eactjs.org/docs/rendering-elements.html" TargetMode="External"/><Relationship Id="rId2" Type="http://schemas.openxmlformats.org/officeDocument/2006/relationships/hyperlink" Target="https://developer.mozilla.org/en-US/docs/Web/JavaScript/Reference/Global_Objects/Array/map"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Array/map" TargetMode="External"/><Relationship Id="rId2" Type="http://schemas.openxmlformats.org/officeDocument/2006/relationships/hyperlink" Target="https://reactjs.org/docs/introducing-jsx.html#embedding-expressions-in-jsx"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reactjs.org/docs/rendering-elements.html#rendering-an-element-into-the-d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reactjs.org/docs/components-and-props.html"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C14252-839D-1147-8BEA-F82D18BA1E5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Rectangle 3">
            <a:extLst>
              <a:ext uri="{FF2B5EF4-FFF2-40B4-BE49-F238E27FC236}">
                <a16:creationId xmlns:a16="http://schemas.microsoft.com/office/drawing/2014/main" id="{2ACCEE66-C026-BF46-9EC1-BB418A18F13B}"/>
              </a:ext>
            </a:extLst>
          </p:cNvPr>
          <p:cNvSpPr/>
          <p:nvPr/>
        </p:nvSpPr>
        <p:spPr>
          <a:xfrm>
            <a:off x="473122" y="1229408"/>
            <a:ext cx="11245755" cy="86177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best way to pick a key is to use a string that uniquely identifies a list item among its siblings.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Most often you would use IDs from your data as keys:</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06E9B12-9CC4-9F42-AF39-9ACF99751494}"/>
              </a:ext>
            </a:extLst>
          </p:cNvPr>
          <p:cNvSpPr/>
          <p:nvPr/>
        </p:nvSpPr>
        <p:spPr>
          <a:xfrm>
            <a:off x="1997122" y="2259449"/>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todoItems</a:t>
            </a:r>
            <a:r>
              <a:rPr lang="en-US" sz="1800" dirty="0">
                <a:solidFill>
                  <a:srgbClr val="5C6773"/>
                </a:solidFill>
                <a:latin typeface="var(--font-monospace)"/>
              </a:rPr>
              <a:t> = </a:t>
            </a:r>
            <a:r>
              <a:rPr lang="en-US" sz="1800" dirty="0" err="1">
                <a:solidFill>
                  <a:srgbClr val="5C6773"/>
                </a:solidFill>
                <a:latin typeface="var(--font-monospace)"/>
              </a:rPr>
              <a:t>todos.map</a:t>
            </a:r>
            <a:r>
              <a:rPr lang="en-US" sz="1800" dirty="0">
                <a:solidFill>
                  <a:srgbClr val="5C6773"/>
                </a:solidFill>
                <a:latin typeface="var(--font-monospace)"/>
              </a:rPr>
              <a:t>((</a:t>
            </a:r>
            <a:r>
              <a:rPr lang="en-US" sz="1800" dirty="0" err="1">
                <a:solidFill>
                  <a:srgbClr val="5C6773"/>
                </a:solidFill>
                <a:latin typeface="var(--font-monospace)"/>
              </a:rPr>
              <a:t>todo</a:t>
            </a:r>
            <a:r>
              <a:rPr lang="en-US" sz="1800" dirty="0">
                <a:solidFill>
                  <a:srgbClr val="5C6773"/>
                </a:solidFill>
                <a:latin typeface="var(--font-monospace)"/>
              </a:rPr>
              <a:t>) =&gt;</a:t>
            </a:r>
          </a:p>
          <a:p>
            <a:r>
              <a:rPr lang="en-US" sz="1800" dirty="0">
                <a:solidFill>
                  <a:srgbClr val="5C6773"/>
                </a:solidFill>
                <a:latin typeface="var(--font-monospace)"/>
              </a:rPr>
              <a:t>  &lt;li key={</a:t>
            </a:r>
            <a:r>
              <a:rPr lang="en-US" sz="1800" dirty="0" err="1">
                <a:solidFill>
                  <a:srgbClr val="5C6773"/>
                </a:solidFill>
                <a:latin typeface="var(--font-monospace)"/>
              </a:rPr>
              <a:t>todo.id</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todo.text</a:t>
            </a:r>
            <a:r>
              <a:rPr lang="en-US" sz="1800" dirty="0">
                <a:solidFill>
                  <a:srgbClr val="5C6773"/>
                </a:solidFill>
                <a:latin typeface="var(--font-monospace)"/>
              </a:rPr>
              <a:t>}</a:t>
            </a:r>
          </a:p>
          <a:p>
            <a:r>
              <a:rPr lang="en-US" sz="1800" dirty="0">
                <a:solidFill>
                  <a:srgbClr val="5C6773"/>
                </a:solidFill>
                <a:latin typeface="var(--font-monospace)"/>
              </a:rPr>
              <a:t>  &lt;/li&gt;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78ED9976-3013-3544-851E-06CF0FFCCF48}"/>
              </a:ext>
            </a:extLst>
          </p:cNvPr>
          <p:cNvSpPr/>
          <p:nvPr/>
        </p:nvSpPr>
        <p:spPr>
          <a:xfrm>
            <a:off x="512927" y="4017989"/>
            <a:ext cx="10325669"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When you don’t have stable IDs for rendered items, you may use the item index as a key as a last resort:</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3AA2B57-5A7B-1243-93AF-974C8BBE5C2B}"/>
              </a:ext>
            </a:extLst>
          </p:cNvPr>
          <p:cNvSpPr/>
          <p:nvPr/>
        </p:nvSpPr>
        <p:spPr>
          <a:xfrm>
            <a:off x="1997122" y="4725875"/>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todoItems</a:t>
            </a:r>
            <a:r>
              <a:rPr lang="en-US" sz="1800" dirty="0">
                <a:solidFill>
                  <a:srgbClr val="5C6773"/>
                </a:solidFill>
                <a:latin typeface="var(--font-monospace)"/>
              </a:rPr>
              <a:t> = </a:t>
            </a:r>
            <a:r>
              <a:rPr lang="en-US" sz="1800" dirty="0" err="1">
                <a:solidFill>
                  <a:srgbClr val="5C6773"/>
                </a:solidFill>
                <a:latin typeface="var(--font-monospace)"/>
              </a:rPr>
              <a:t>todos.map</a:t>
            </a:r>
            <a:r>
              <a:rPr lang="en-US" sz="1800" dirty="0">
                <a:solidFill>
                  <a:srgbClr val="5C6773"/>
                </a:solidFill>
                <a:latin typeface="var(--font-monospace)"/>
              </a:rPr>
              <a:t>((</a:t>
            </a:r>
            <a:r>
              <a:rPr lang="en-US" sz="1800" dirty="0" err="1">
                <a:solidFill>
                  <a:srgbClr val="5C6773"/>
                </a:solidFill>
                <a:latin typeface="var(--font-monospace)"/>
              </a:rPr>
              <a:t>todo</a:t>
            </a:r>
            <a:r>
              <a:rPr lang="en-US" sz="1800" dirty="0">
                <a:solidFill>
                  <a:srgbClr val="5C6773"/>
                </a:solidFill>
                <a:latin typeface="var(--font-monospace)"/>
              </a:rPr>
              <a:t>, index) =&gt;</a:t>
            </a:r>
          </a:p>
          <a:p>
            <a:r>
              <a:rPr lang="en-US" sz="1800" dirty="0">
                <a:solidFill>
                  <a:srgbClr val="5C6773"/>
                </a:solidFill>
                <a:latin typeface="var(--font-monospace)"/>
              </a:rPr>
              <a:t>  </a:t>
            </a:r>
            <a:r>
              <a:rPr lang="en-US" sz="1800" i="1" dirty="0">
                <a:solidFill>
                  <a:srgbClr val="ABB0B6"/>
                </a:solidFill>
                <a:latin typeface="var(--font-monospace)"/>
              </a:rPr>
              <a:t>// Only do this if items have no stable IDs</a:t>
            </a:r>
            <a:endParaRPr lang="en-US" sz="1800" dirty="0">
              <a:solidFill>
                <a:srgbClr val="5C6773"/>
              </a:solidFill>
              <a:latin typeface="var(--font-monospace)"/>
            </a:endParaRPr>
          </a:p>
          <a:p>
            <a:r>
              <a:rPr lang="en-US" sz="1800" dirty="0">
                <a:solidFill>
                  <a:srgbClr val="5C6773"/>
                </a:solidFill>
                <a:latin typeface="var(--font-monospace)"/>
              </a:rPr>
              <a:t>  &lt;li key={index}&gt;</a:t>
            </a:r>
          </a:p>
          <a:p>
            <a:r>
              <a:rPr lang="en-US" sz="1800" dirty="0">
                <a:solidFill>
                  <a:srgbClr val="5C6773"/>
                </a:solidFill>
                <a:latin typeface="var(--font-monospace)"/>
              </a:rPr>
              <a:t>    {</a:t>
            </a:r>
            <a:r>
              <a:rPr lang="en-US" sz="1800" dirty="0" err="1">
                <a:solidFill>
                  <a:srgbClr val="5C6773"/>
                </a:solidFill>
                <a:latin typeface="var(--font-monospace)"/>
              </a:rPr>
              <a:t>todo.text</a:t>
            </a:r>
            <a:r>
              <a:rPr lang="en-US" sz="1800" dirty="0">
                <a:solidFill>
                  <a:srgbClr val="5C6773"/>
                </a:solidFill>
                <a:latin typeface="var(--font-monospace)"/>
              </a:rPr>
              <a:t>}</a:t>
            </a:r>
          </a:p>
          <a:p>
            <a:r>
              <a:rPr lang="en-US" sz="1800" dirty="0">
                <a:solidFill>
                  <a:srgbClr val="5C6773"/>
                </a:solidFill>
                <a:latin typeface="var(--font-monospace)"/>
              </a:rPr>
              <a:t>  &lt;/li&gt;</a:t>
            </a:r>
          </a:p>
          <a:p>
            <a:r>
              <a:rPr lang="en-US" sz="1800" dirty="0">
                <a:solidFill>
                  <a:srgbClr val="5C6773"/>
                </a:solidFill>
                <a:latin typeface="var(--font-monospace)"/>
              </a:rPr>
              <a:t>);</a:t>
            </a:r>
          </a:p>
        </p:txBody>
      </p:sp>
    </p:spTree>
    <p:extLst>
      <p:ext uri="{BB962C8B-B14F-4D97-AF65-F5344CB8AC3E}">
        <p14:creationId xmlns:p14="http://schemas.microsoft.com/office/powerpoint/2010/main" val="277659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392FD3-9D61-C94B-BA38-247189A4521D}"/>
              </a:ext>
            </a:extLst>
          </p:cNvPr>
          <p:cNvSpPr>
            <a:spLocks noGrp="1"/>
          </p:cNvSpPr>
          <p:nvPr>
            <p:ph type="title"/>
          </p:nvPr>
        </p:nvSpPr>
        <p:spPr/>
        <p:txBody>
          <a:bodyPr/>
          <a:lstStyle/>
          <a:p>
            <a:r>
              <a:rPr lang="en-US" dirty="0"/>
              <a:t>Extracting Components with Keys</a:t>
            </a:r>
            <a:endParaRPr lang="en-VN" dirty="0"/>
          </a:p>
        </p:txBody>
      </p:sp>
      <p:sp>
        <p:nvSpPr>
          <p:cNvPr id="2" name="Slide Number Placeholder 1">
            <a:extLst>
              <a:ext uri="{FF2B5EF4-FFF2-40B4-BE49-F238E27FC236}">
                <a16:creationId xmlns:a16="http://schemas.microsoft.com/office/drawing/2014/main" id="{1F071C73-934A-474B-8463-011D1E750DD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4E963A09-0A1C-F146-A6AF-BFE50C490B8E}"/>
              </a:ext>
            </a:extLst>
          </p:cNvPr>
          <p:cNvSpPr/>
          <p:nvPr/>
        </p:nvSpPr>
        <p:spPr>
          <a:xfrm>
            <a:off x="709684" y="2310502"/>
            <a:ext cx="11177516"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Keys only make sense in the context of the surrounding array.</a:t>
            </a:r>
          </a:p>
          <a:p>
            <a:pPr>
              <a:spcBef>
                <a:spcPts val="600"/>
              </a:spcBef>
              <a:spcAft>
                <a:spcPts val="600"/>
              </a:spcAft>
            </a:pPr>
            <a:r>
              <a:rPr lang="en-US" sz="2000" dirty="0">
                <a:latin typeface="Arial" panose="020B0604020202020204" pitchFamily="34" charset="0"/>
                <a:cs typeface="Arial" panose="020B0604020202020204" pitchFamily="34" charset="0"/>
              </a:rPr>
              <a:t>For example, if you </a:t>
            </a:r>
            <a:r>
              <a:rPr lang="en-US" sz="2000" dirty="0">
                <a:latin typeface="Arial" panose="020B0604020202020204" pitchFamily="34" charset="0"/>
                <a:cs typeface="Arial" panose="020B0604020202020204" pitchFamily="34" charset="0"/>
                <a:hlinkClick r:id="rId2"/>
              </a:rPr>
              <a:t>extract</a:t>
            </a:r>
            <a:r>
              <a:rPr lang="en-US" sz="2000" dirty="0">
                <a:latin typeface="Arial" panose="020B0604020202020204" pitchFamily="34" charset="0"/>
                <a:cs typeface="Arial" panose="020B0604020202020204" pitchFamily="34" charset="0"/>
              </a:rPr>
              <a:t> a </a:t>
            </a:r>
            <a:r>
              <a:rPr lang="en-US" sz="2000" dirty="0" err="1">
                <a:latin typeface="Arial" panose="020B0604020202020204" pitchFamily="34" charset="0"/>
                <a:cs typeface="Arial" panose="020B0604020202020204" pitchFamily="34" charset="0"/>
              </a:rPr>
              <a:t>ListItem</a:t>
            </a:r>
            <a:r>
              <a:rPr lang="en-US" sz="2000" dirty="0">
                <a:latin typeface="Arial" panose="020B0604020202020204" pitchFamily="34" charset="0"/>
                <a:cs typeface="Arial" panose="020B0604020202020204" pitchFamily="34" charset="0"/>
              </a:rPr>
              <a:t> component, you should keep the key on the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ListItem</a:t>
            </a:r>
            <a:r>
              <a:rPr lang="en-US" sz="2000" dirty="0">
                <a:highlight>
                  <a:srgbClr val="FFFF00"/>
                </a:highlight>
                <a:latin typeface="Arial" panose="020B0604020202020204" pitchFamily="34" charset="0"/>
                <a:cs typeface="Arial" panose="020B0604020202020204" pitchFamily="34" charset="0"/>
              </a:rPr>
              <a:t> /&gt;</a:t>
            </a:r>
            <a:r>
              <a:rPr lang="en-US" sz="2000" dirty="0">
                <a:latin typeface="Arial" panose="020B0604020202020204" pitchFamily="34" charset="0"/>
                <a:cs typeface="Arial" panose="020B0604020202020204" pitchFamily="34" charset="0"/>
              </a:rPr>
              <a:t> elements in the array rather than on the </a:t>
            </a:r>
            <a:r>
              <a:rPr lang="en-US" sz="2000" dirty="0">
                <a:highlight>
                  <a:srgbClr val="FFFF00"/>
                </a:highlight>
                <a:latin typeface="Arial" panose="020B0604020202020204" pitchFamily="34" charset="0"/>
                <a:cs typeface="Arial" panose="020B0604020202020204" pitchFamily="34" charset="0"/>
              </a:rPr>
              <a:t>&lt;li&gt;</a:t>
            </a:r>
            <a:r>
              <a:rPr lang="en-US" sz="2000" dirty="0">
                <a:latin typeface="Arial" panose="020B0604020202020204" pitchFamily="34" charset="0"/>
                <a:cs typeface="Arial" panose="020B0604020202020204" pitchFamily="34" charset="0"/>
              </a:rPr>
              <a:t> element in the </a:t>
            </a:r>
            <a:r>
              <a:rPr lang="en-US" sz="2000" dirty="0" err="1">
                <a:highlight>
                  <a:srgbClr val="FFFF00"/>
                </a:highlight>
                <a:latin typeface="Arial" panose="020B0604020202020204" pitchFamily="34" charset="0"/>
                <a:cs typeface="Arial" panose="020B0604020202020204" pitchFamily="34" charset="0"/>
              </a:rPr>
              <a:t>ListItem</a:t>
            </a:r>
            <a:r>
              <a:rPr lang="en-US" sz="2000" dirty="0">
                <a:latin typeface="Arial" panose="020B0604020202020204" pitchFamily="34" charset="0"/>
                <a:cs typeface="Arial" panose="020B0604020202020204" pitchFamily="34" charset="0"/>
              </a:rPr>
              <a:t> itself.</a:t>
            </a:r>
          </a:p>
        </p:txBody>
      </p:sp>
    </p:spTree>
    <p:extLst>
      <p:ext uri="{BB962C8B-B14F-4D97-AF65-F5344CB8AC3E}">
        <p14:creationId xmlns:p14="http://schemas.microsoft.com/office/powerpoint/2010/main" val="291375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0E40D9-FEC4-094A-8885-5016ACB509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Rectangle 3">
            <a:extLst>
              <a:ext uri="{FF2B5EF4-FFF2-40B4-BE49-F238E27FC236}">
                <a16:creationId xmlns:a16="http://schemas.microsoft.com/office/drawing/2014/main" id="{5A321E04-171D-DA4D-A4C8-504B2371DA52}"/>
              </a:ext>
            </a:extLst>
          </p:cNvPr>
          <p:cNvSpPr/>
          <p:nvPr/>
        </p:nvSpPr>
        <p:spPr>
          <a:xfrm>
            <a:off x="533401" y="352603"/>
            <a:ext cx="6096000" cy="6186309"/>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ListItem</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value = </a:t>
            </a:r>
            <a:r>
              <a:rPr lang="en-US" sz="1800" dirty="0" err="1">
                <a:solidFill>
                  <a:srgbClr val="5C6773"/>
                </a:solidFill>
                <a:latin typeface="var(--font-monospace)"/>
              </a:rPr>
              <a:t>props.value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Wrong! There is no need to specify the key here:</a:t>
            </a:r>
            <a:endParaRPr lang="en-US" sz="1800" dirty="0">
              <a:solidFill>
                <a:srgbClr val="5C6773"/>
              </a:solidFill>
              <a:latin typeface="var(--font-monospace)"/>
            </a:endParaRPr>
          </a:p>
          <a:p>
            <a:r>
              <a:rPr lang="en-US" sz="1800" dirty="0">
                <a:solidFill>
                  <a:srgbClr val="5C6773"/>
                </a:solidFill>
                <a:latin typeface="var(--font-monospace)"/>
              </a:rPr>
              <a:t>    &lt;li key={</a:t>
            </a:r>
            <a:r>
              <a:rPr lang="en-US" sz="1800" dirty="0" err="1">
                <a:solidFill>
                  <a:srgbClr val="5C6773"/>
                </a:solidFill>
                <a:latin typeface="var(--font-monospace)"/>
              </a:rPr>
              <a:t>value.toString</a:t>
            </a:r>
            <a:r>
              <a:rPr lang="en-US" sz="1800" dirty="0">
                <a:solidFill>
                  <a:srgbClr val="5C6773"/>
                </a:solidFill>
                <a:latin typeface="var(--font-monospace)"/>
              </a:rPr>
              <a:t>()}&gt;</a:t>
            </a:r>
          </a:p>
          <a:p>
            <a:r>
              <a:rPr lang="en-US" sz="1800" dirty="0">
                <a:solidFill>
                  <a:srgbClr val="5C6773"/>
                </a:solidFill>
                <a:latin typeface="var(--font-monospace)"/>
              </a:rPr>
              <a:t>      {value}</a:t>
            </a:r>
          </a:p>
          <a:p>
            <a:r>
              <a:rPr lang="en-US" sz="1800" dirty="0">
                <a:solidFill>
                  <a:srgbClr val="5C6773"/>
                </a:solidFill>
                <a:latin typeface="var(--font-monospace)"/>
              </a:rPr>
              <a:t>    &lt;/li&gt;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NumberList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err="1">
                <a:solidFill>
                  <a:srgbClr val="5C6773"/>
                </a:solidFill>
                <a:latin typeface="var(--font-monospace)"/>
              </a:rPr>
              <a:t>props.numbers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a:t>
            </a:r>
            <a:r>
              <a:rPr lang="en-US" sz="1800" i="1" dirty="0">
                <a:solidFill>
                  <a:srgbClr val="ABB0B6"/>
                </a:solidFill>
                <a:latin typeface="var(--font-monospace)"/>
              </a:rPr>
              <a:t>// Wrong! The key should have been specified here:</a:t>
            </a:r>
            <a:endParaRPr lang="en-US" sz="1800" dirty="0">
              <a:solidFill>
                <a:srgbClr val="5C6773"/>
              </a:solidFill>
              <a:latin typeface="var(--font-monospace)"/>
            </a:endParaRPr>
          </a:p>
          <a:p>
            <a:r>
              <a:rPr lang="en-US" sz="1800" dirty="0">
                <a:solidFill>
                  <a:srgbClr val="5C6773"/>
                </a:solidFill>
                <a:latin typeface="var(--font-monospace)"/>
              </a:rPr>
              <a:t>    &lt;</a:t>
            </a:r>
            <a:r>
              <a:rPr lang="en-US" sz="1800" dirty="0" err="1">
                <a:solidFill>
                  <a:srgbClr val="41A6D9"/>
                </a:solidFill>
                <a:latin typeface="var(--font-monospace)"/>
              </a:rPr>
              <a:t>ListItem</a:t>
            </a:r>
            <a:r>
              <a:rPr lang="en-US" sz="1800" dirty="0">
                <a:solidFill>
                  <a:srgbClr val="5C6773"/>
                </a:solidFill>
                <a:latin typeface="var(--font-monospace)"/>
              </a:rPr>
              <a:t> value={number} /&gt;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&lt;ul&gt;</a:t>
            </a:r>
          </a:p>
          <a:p>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a:t>
            </a:r>
          </a:p>
          <a:p>
            <a:r>
              <a:rPr lang="en-US" sz="1800" dirty="0">
                <a:solidFill>
                  <a:srgbClr val="5C6773"/>
                </a:solidFill>
                <a:latin typeface="var(--font-monospace)"/>
              </a:rPr>
              <a:t>    &lt;/ul&gt;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47D27EAC-667B-FB46-88A7-8B5EF8C77A3B}"/>
              </a:ext>
            </a:extLst>
          </p:cNvPr>
          <p:cNvSpPr/>
          <p:nvPr/>
        </p:nvSpPr>
        <p:spPr>
          <a:xfrm>
            <a:off x="7033146" y="2680452"/>
            <a:ext cx="4444621" cy="1477328"/>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NumberList</a:t>
            </a:r>
            <a:r>
              <a:rPr lang="en-US" sz="1800" dirty="0">
                <a:solidFill>
                  <a:srgbClr val="5C6773"/>
                </a:solidFill>
                <a:latin typeface="var(--font-monospace)"/>
              </a:rPr>
              <a:t> numbers={numbers}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34667570-4F4E-9C40-ABA6-7776C4922611}"/>
              </a:ext>
            </a:extLst>
          </p:cNvPr>
          <p:cNvSpPr/>
          <p:nvPr/>
        </p:nvSpPr>
        <p:spPr>
          <a:xfrm>
            <a:off x="7417805" y="1273390"/>
            <a:ext cx="3874779" cy="400110"/>
          </a:xfrm>
          <a:prstGeom prst="rect">
            <a:avLst/>
          </a:prstGeom>
        </p:spPr>
        <p:txBody>
          <a:bodyPr wrap="none">
            <a:spAutoFit/>
          </a:bodyPr>
          <a:lstStyle/>
          <a:p>
            <a:r>
              <a:rPr lang="en-US" sz="2000" b="1" dirty="0">
                <a:solidFill>
                  <a:srgbClr val="FF0000"/>
                </a:solidFill>
                <a:latin typeface="Arial" panose="020B0604020202020204" pitchFamily="34" charset="0"/>
                <a:cs typeface="Arial" panose="020B0604020202020204" pitchFamily="34" charset="0"/>
              </a:rPr>
              <a:t>Example: Incorrect Key Usage</a:t>
            </a:r>
            <a:endParaRPr lang="en-VN" sz="2000" dirty="0">
              <a:solidFill>
                <a:srgbClr val="FF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6FFF49C-2608-EF4A-8BAA-FFAC744B8111}"/>
              </a:ext>
            </a:extLst>
          </p:cNvPr>
          <p:cNvSpPr/>
          <p:nvPr/>
        </p:nvSpPr>
        <p:spPr>
          <a:xfrm>
            <a:off x="7558584" y="4753808"/>
            <a:ext cx="3393743"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 good rule of thumb is that elements inside the </a:t>
            </a:r>
            <a:r>
              <a:rPr lang="en-US" sz="2000" dirty="0">
                <a:highlight>
                  <a:srgbClr val="FFFF00"/>
                </a:highlight>
                <a:latin typeface="Arial" panose="020B0604020202020204" pitchFamily="34" charset="0"/>
                <a:cs typeface="Arial" panose="020B0604020202020204" pitchFamily="34" charset="0"/>
              </a:rPr>
              <a:t>map()</a:t>
            </a:r>
            <a:r>
              <a:rPr lang="en-US" sz="2000" dirty="0">
                <a:latin typeface="Arial" panose="020B0604020202020204" pitchFamily="34" charset="0"/>
                <a:cs typeface="Arial" panose="020B0604020202020204" pitchFamily="34" charset="0"/>
              </a:rPr>
              <a:t> call need keys.</a:t>
            </a:r>
          </a:p>
          <a:p>
            <a:pPr>
              <a:spcBef>
                <a:spcPts val="600"/>
              </a:spcBef>
              <a:spcAft>
                <a:spcPts val="600"/>
              </a:spcAft>
            </a:pPr>
            <a:br>
              <a:rPr lang="en-US" sz="2000" dirty="0">
                <a:latin typeface="Arial" panose="020B0604020202020204" pitchFamily="34" charset="0"/>
                <a:cs typeface="Arial" panose="020B0604020202020204" pitchFamily="34" charset="0"/>
              </a:rPr>
            </a:b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1643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18769-566A-0147-9CA3-C2E11AC7A70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Rectangle 2">
            <a:extLst>
              <a:ext uri="{FF2B5EF4-FFF2-40B4-BE49-F238E27FC236}">
                <a16:creationId xmlns:a16="http://schemas.microsoft.com/office/drawing/2014/main" id="{375C0C60-EE94-214A-96E9-8BF3BE67453B}"/>
              </a:ext>
            </a:extLst>
          </p:cNvPr>
          <p:cNvSpPr/>
          <p:nvPr/>
        </p:nvSpPr>
        <p:spPr>
          <a:xfrm>
            <a:off x="741529" y="855527"/>
            <a:ext cx="5031475" cy="535531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ListItem</a:t>
            </a:r>
            <a:r>
              <a:rPr lang="en-US" sz="1800" dirty="0">
                <a:solidFill>
                  <a:srgbClr val="5C6773"/>
                </a:solidFill>
                <a:latin typeface="var(--font-monospace)"/>
              </a:rPr>
              <a:t>(props) {</a:t>
            </a:r>
          </a:p>
          <a:p>
            <a:r>
              <a:rPr lang="en-US" sz="1800" dirty="0">
                <a:solidFill>
                  <a:srgbClr val="5C6773"/>
                </a:solidFill>
                <a:latin typeface="var(--font-monospace)"/>
              </a:rPr>
              <a:t>  </a:t>
            </a:r>
            <a:r>
              <a:rPr lang="en-US" sz="1800" i="1" dirty="0">
                <a:solidFill>
                  <a:srgbClr val="ABB0B6"/>
                </a:solidFill>
                <a:latin typeface="var(--font-monospace)"/>
              </a:rPr>
              <a:t>// Correct! There is no need to specify the key here: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&lt;li&gt;{</a:t>
            </a:r>
            <a:r>
              <a:rPr lang="en-US" sz="1800" dirty="0" err="1">
                <a:solidFill>
                  <a:srgbClr val="5C6773"/>
                </a:solidFill>
                <a:latin typeface="var(--font-monospace)"/>
              </a:rPr>
              <a:t>props.value</a:t>
            </a:r>
            <a:r>
              <a:rPr lang="en-US" sz="1800" dirty="0">
                <a:solidFill>
                  <a:srgbClr val="5C6773"/>
                </a:solidFill>
                <a:latin typeface="var(--font-monospace)"/>
              </a:rPr>
              <a:t>}&lt;/li&gt;;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NumberList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err="1">
                <a:solidFill>
                  <a:srgbClr val="5C6773"/>
                </a:solidFill>
                <a:latin typeface="var(--font-monospace)"/>
              </a:rPr>
              <a:t>props.numbers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a:t>
            </a:r>
            <a:r>
              <a:rPr lang="en-US" sz="1800" i="1" dirty="0">
                <a:solidFill>
                  <a:srgbClr val="ABB0B6"/>
                </a:solidFill>
                <a:latin typeface="var(--font-monospace)"/>
              </a:rPr>
              <a:t>// Correct! Key should be specified inside the array.</a:t>
            </a:r>
            <a:endParaRPr lang="en-US" sz="1800" dirty="0">
              <a:solidFill>
                <a:srgbClr val="5C6773"/>
              </a:solidFill>
              <a:latin typeface="var(--font-monospace)"/>
            </a:endParaRPr>
          </a:p>
          <a:p>
            <a:r>
              <a:rPr lang="en-US" sz="1800" dirty="0">
                <a:solidFill>
                  <a:srgbClr val="5C6773"/>
                </a:solidFill>
                <a:latin typeface="var(--font-monospace)"/>
              </a:rPr>
              <a:t>    &lt;</a:t>
            </a:r>
            <a:r>
              <a:rPr lang="en-US" sz="1800" dirty="0" err="1">
                <a:solidFill>
                  <a:srgbClr val="41A6D9"/>
                </a:solidFill>
                <a:latin typeface="var(--font-monospace)"/>
              </a:rPr>
              <a:t>ListItem</a:t>
            </a:r>
            <a:r>
              <a:rPr lang="en-US" sz="1800" dirty="0">
                <a:solidFill>
                  <a:srgbClr val="5C6773"/>
                </a:solidFill>
                <a:latin typeface="var(--font-monospace)"/>
              </a:rPr>
              <a:t> key={</a:t>
            </a:r>
            <a:r>
              <a:rPr lang="en-US" sz="1800" dirty="0" err="1">
                <a:solidFill>
                  <a:srgbClr val="5C6773"/>
                </a:solidFill>
                <a:latin typeface="var(--font-monospace)"/>
              </a:rPr>
              <a:t>number.toString</a:t>
            </a:r>
            <a:r>
              <a:rPr lang="en-US" sz="1800" dirty="0">
                <a:solidFill>
                  <a:srgbClr val="5C6773"/>
                </a:solidFill>
                <a:latin typeface="var(--font-monospace)"/>
              </a:rPr>
              <a:t>()} value={number} /&gt;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&lt;ul&gt;</a:t>
            </a:r>
          </a:p>
          <a:p>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a:t>
            </a:r>
          </a:p>
          <a:p>
            <a:r>
              <a:rPr lang="en-US" sz="1800" dirty="0">
                <a:solidFill>
                  <a:srgbClr val="5C6773"/>
                </a:solidFill>
                <a:latin typeface="var(--font-monospace)"/>
              </a:rPr>
              <a:t>    &lt;/ul&gt;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4" name="Rectangle 3">
            <a:extLst>
              <a:ext uri="{FF2B5EF4-FFF2-40B4-BE49-F238E27FC236}">
                <a16:creationId xmlns:a16="http://schemas.microsoft.com/office/drawing/2014/main" id="{B43E8314-4167-2E49-9C73-B3A72D186074}"/>
              </a:ext>
            </a:extLst>
          </p:cNvPr>
          <p:cNvSpPr/>
          <p:nvPr/>
        </p:nvSpPr>
        <p:spPr>
          <a:xfrm>
            <a:off x="6296167" y="2694100"/>
            <a:ext cx="4854054" cy="1477328"/>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NumberList</a:t>
            </a:r>
            <a:r>
              <a:rPr lang="en-US" sz="1800" dirty="0">
                <a:solidFill>
                  <a:srgbClr val="5C6773"/>
                </a:solidFill>
                <a:latin typeface="var(--font-monospace)"/>
              </a:rPr>
              <a:t> numbers={numbers}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577CB094-5C9A-7644-ACA7-A1FD55495AC8}"/>
              </a:ext>
            </a:extLst>
          </p:cNvPr>
          <p:cNvSpPr/>
          <p:nvPr/>
        </p:nvSpPr>
        <p:spPr>
          <a:xfrm>
            <a:off x="6753579" y="1447751"/>
            <a:ext cx="3690434" cy="400110"/>
          </a:xfrm>
          <a:prstGeom prst="rect">
            <a:avLst/>
          </a:prstGeom>
        </p:spPr>
        <p:txBody>
          <a:bodyPr wrap="none">
            <a:spAutoFit/>
          </a:bodyPr>
          <a:lstStyle/>
          <a:p>
            <a:r>
              <a:rPr lang="en-US" sz="2000" b="1" dirty="0">
                <a:solidFill>
                  <a:srgbClr val="00B050"/>
                </a:solidFill>
                <a:latin typeface="Arial" panose="020B0604020202020204" pitchFamily="34" charset="0"/>
                <a:cs typeface="Arial" panose="020B0604020202020204" pitchFamily="34" charset="0"/>
              </a:rPr>
              <a:t>Example: Correct Key Usage</a:t>
            </a:r>
            <a:endParaRPr lang="en-VN" sz="20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32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8AB71F-FB91-7847-8996-859157B8B4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54AFE1F7-AF4B-EB41-8B33-369C8845D6A9}"/>
              </a:ext>
            </a:extLst>
          </p:cNvPr>
          <p:cNvSpPr/>
          <p:nvPr/>
        </p:nvSpPr>
        <p:spPr>
          <a:xfrm>
            <a:off x="1132764" y="1528549"/>
            <a:ext cx="10221036" cy="317009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don’t recommend using indexes for keys if the order of items may change.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can negatively impact performance and may cause issues with component state.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Check out Robin Pokorny’s article for an </a:t>
            </a:r>
            <a:r>
              <a:rPr lang="en-US" sz="2000" dirty="0">
                <a:latin typeface="Arial" panose="020B0604020202020204" pitchFamily="34" charset="0"/>
                <a:cs typeface="Arial" panose="020B0604020202020204" pitchFamily="34" charset="0"/>
                <a:hlinkClick r:id="rId2"/>
              </a:rPr>
              <a:t>in-depth explanation on the negative impacts of using an index as a key</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choose not to assign an explicit key to list items then React will default to using indexes as keys.</a:t>
            </a:r>
          </a:p>
          <a:p>
            <a:pPr>
              <a:spcBef>
                <a:spcPts val="600"/>
              </a:spcBef>
              <a:spcAft>
                <a:spcPts val="600"/>
              </a:spcAft>
            </a:pPr>
            <a:r>
              <a:rPr lang="en-US" sz="2000" dirty="0">
                <a:latin typeface="Arial" panose="020B0604020202020204" pitchFamily="34" charset="0"/>
                <a:cs typeface="Arial" panose="020B0604020202020204" pitchFamily="34" charset="0"/>
              </a:rPr>
              <a:t>Here is an </a:t>
            </a:r>
            <a:r>
              <a:rPr lang="en-US" sz="2000" dirty="0">
                <a:latin typeface="Arial" panose="020B0604020202020204" pitchFamily="34" charset="0"/>
                <a:cs typeface="Arial" panose="020B0604020202020204" pitchFamily="34" charset="0"/>
                <a:hlinkClick r:id="rId3"/>
              </a:rPr>
              <a:t>in-depth explanation about why keys are necessary</a:t>
            </a:r>
            <a:r>
              <a:rPr lang="en-US" sz="2000" dirty="0">
                <a:latin typeface="Arial" panose="020B0604020202020204" pitchFamily="34" charset="0"/>
                <a:cs typeface="Arial" panose="020B0604020202020204" pitchFamily="34" charset="0"/>
              </a:rPr>
              <a:t> if you’re interested in learning more.</a:t>
            </a:r>
          </a:p>
        </p:txBody>
      </p:sp>
    </p:spTree>
    <p:extLst>
      <p:ext uri="{BB962C8B-B14F-4D97-AF65-F5344CB8AC3E}">
        <p14:creationId xmlns:p14="http://schemas.microsoft.com/office/powerpoint/2010/main" val="226404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45AF89-C0D2-4341-829D-6876D3C2998D}"/>
              </a:ext>
            </a:extLst>
          </p:cNvPr>
          <p:cNvSpPr>
            <a:spLocks noGrp="1"/>
          </p:cNvSpPr>
          <p:nvPr>
            <p:ph type="title"/>
          </p:nvPr>
        </p:nvSpPr>
        <p:spPr/>
        <p:txBody>
          <a:bodyPr/>
          <a:lstStyle/>
          <a:p>
            <a:r>
              <a:rPr lang="en-US" dirty="0"/>
              <a:t>Keys Must Only Be Unique Among Siblings</a:t>
            </a:r>
            <a:endParaRPr lang="en-VN" dirty="0"/>
          </a:p>
        </p:txBody>
      </p:sp>
      <p:sp>
        <p:nvSpPr>
          <p:cNvPr id="2" name="Slide Number Placeholder 1">
            <a:extLst>
              <a:ext uri="{FF2B5EF4-FFF2-40B4-BE49-F238E27FC236}">
                <a16:creationId xmlns:a16="http://schemas.microsoft.com/office/drawing/2014/main" id="{B84AD1DB-7165-4E4B-9CFE-5ED86AD513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Rectangle 3">
            <a:extLst>
              <a:ext uri="{FF2B5EF4-FFF2-40B4-BE49-F238E27FC236}">
                <a16:creationId xmlns:a16="http://schemas.microsoft.com/office/drawing/2014/main" id="{CB83197F-A8F3-7E44-A914-CC43933F87FC}"/>
              </a:ext>
            </a:extLst>
          </p:cNvPr>
          <p:cNvSpPr/>
          <p:nvPr/>
        </p:nvSpPr>
        <p:spPr>
          <a:xfrm>
            <a:off x="1260144" y="2043677"/>
            <a:ext cx="10515600" cy="132343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Keys used within arrays should be unique among their siblings.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However they don’t need to be globally unique.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can use the same keys when we produce two different arrays</a:t>
            </a:r>
          </a:p>
        </p:txBody>
      </p:sp>
    </p:spTree>
    <p:extLst>
      <p:ext uri="{BB962C8B-B14F-4D97-AF65-F5344CB8AC3E}">
        <p14:creationId xmlns:p14="http://schemas.microsoft.com/office/powerpoint/2010/main" val="420627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6CBF27-074A-0E46-A834-973AB7D49F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4" name="Rectangle 3">
            <a:extLst>
              <a:ext uri="{FF2B5EF4-FFF2-40B4-BE49-F238E27FC236}">
                <a16:creationId xmlns:a16="http://schemas.microsoft.com/office/drawing/2014/main" id="{FA9D11EF-31C2-A54F-B90E-F3D62963AA4E}"/>
              </a:ext>
            </a:extLst>
          </p:cNvPr>
          <p:cNvSpPr/>
          <p:nvPr/>
        </p:nvSpPr>
        <p:spPr>
          <a:xfrm>
            <a:off x="533401" y="117693"/>
            <a:ext cx="6096000" cy="6740307"/>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Blog</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sidebar = (</a:t>
            </a:r>
          </a:p>
          <a:p>
            <a:r>
              <a:rPr lang="en-US" sz="1800" dirty="0">
                <a:solidFill>
                  <a:srgbClr val="5C6773"/>
                </a:solidFill>
                <a:latin typeface="var(--font-monospace)"/>
              </a:rPr>
              <a:t>    &lt;ul&gt;</a:t>
            </a:r>
          </a:p>
          <a:p>
            <a:r>
              <a:rPr lang="en-US" sz="1800" dirty="0">
                <a:solidFill>
                  <a:srgbClr val="5C6773"/>
                </a:solidFill>
                <a:latin typeface="var(--font-monospace)"/>
              </a:rPr>
              <a:t>      {</a:t>
            </a:r>
            <a:r>
              <a:rPr lang="en-US" sz="1800" dirty="0" err="1">
                <a:solidFill>
                  <a:srgbClr val="5C6773"/>
                </a:solidFill>
                <a:latin typeface="var(--font-monospace)"/>
              </a:rPr>
              <a:t>props.posts.map</a:t>
            </a:r>
            <a:r>
              <a:rPr lang="en-US" sz="1800" dirty="0">
                <a:solidFill>
                  <a:srgbClr val="5C6773"/>
                </a:solidFill>
                <a:latin typeface="var(--font-monospace)"/>
              </a:rPr>
              <a:t>((post) =&gt;</a:t>
            </a:r>
          </a:p>
          <a:p>
            <a:r>
              <a:rPr lang="en-US" sz="1800" dirty="0">
                <a:solidFill>
                  <a:srgbClr val="5C6773"/>
                </a:solidFill>
                <a:latin typeface="var(--font-monospace)"/>
              </a:rPr>
              <a:t>        &lt;li key={</a:t>
            </a:r>
            <a:r>
              <a:rPr lang="en-US" sz="1800" dirty="0" err="1">
                <a:solidFill>
                  <a:srgbClr val="5C6773"/>
                </a:solidFill>
                <a:latin typeface="var(--font-monospace)"/>
              </a:rPr>
              <a:t>post.id</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post.title</a:t>
            </a:r>
            <a:r>
              <a:rPr lang="en-US" sz="1800" dirty="0">
                <a:solidFill>
                  <a:srgbClr val="5C6773"/>
                </a:solidFill>
                <a:latin typeface="var(--font-monospace)"/>
              </a:rPr>
              <a:t>}</a:t>
            </a:r>
          </a:p>
          <a:p>
            <a:r>
              <a:rPr lang="en-US" sz="1800" dirty="0">
                <a:solidFill>
                  <a:srgbClr val="5C6773"/>
                </a:solidFill>
                <a:latin typeface="var(--font-monospace)"/>
              </a:rPr>
              <a:t>        &lt;/li&gt;</a:t>
            </a:r>
          </a:p>
          <a:p>
            <a:r>
              <a:rPr lang="en-US" sz="1800" dirty="0">
                <a:solidFill>
                  <a:srgbClr val="5C6773"/>
                </a:solidFill>
                <a:latin typeface="var(--font-monospace)"/>
              </a:rPr>
              <a:t>      )}</a:t>
            </a:r>
          </a:p>
          <a:p>
            <a:r>
              <a:rPr lang="en-US" sz="1800" dirty="0">
                <a:solidFill>
                  <a:srgbClr val="5C6773"/>
                </a:solidFill>
                <a:latin typeface="var(--font-monospace)"/>
              </a:rPr>
              <a:t>    &lt;/ul&gt;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content = </a:t>
            </a:r>
            <a:r>
              <a:rPr lang="en-US" sz="1800" dirty="0" err="1">
                <a:solidFill>
                  <a:srgbClr val="5C6773"/>
                </a:solidFill>
                <a:latin typeface="var(--font-monospace)"/>
              </a:rPr>
              <a:t>props.posts.map</a:t>
            </a:r>
            <a:r>
              <a:rPr lang="en-US" sz="1800" dirty="0">
                <a:solidFill>
                  <a:srgbClr val="5C6773"/>
                </a:solidFill>
                <a:latin typeface="var(--font-monospace)"/>
              </a:rPr>
              <a:t>((post) =&gt;</a:t>
            </a:r>
          </a:p>
          <a:p>
            <a:r>
              <a:rPr lang="en-US" sz="1800" dirty="0">
                <a:solidFill>
                  <a:srgbClr val="5C6773"/>
                </a:solidFill>
                <a:latin typeface="var(--font-monospace)"/>
              </a:rPr>
              <a:t>    &lt;div key={</a:t>
            </a:r>
            <a:r>
              <a:rPr lang="en-US" sz="1800" dirty="0" err="1">
                <a:solidFill>
                  <a:srgbClr val="5C6773"/>
                </a:solidFill>
                <a:latin typeface="var(--font-monospace)"/>
              </a:rPr>
              <a:t>post.id</a:t>
            </a:r>
            <a:r>
              <a:rPr lang="en-US" sz="1800" dirty="0">
                <a:solidFill>
                  <a:srgbClr val="5C6773"/>
                </a:solidFill>
                <a:latin typeface="var(--font-monospace)"/>
              </a:rPr>
              <a:t>}&gt;</a:t>
            </a:r>
          </a:p>
          <a:p>
            <a:r>
              <a:rPr lang="en-US" sz="1800" dirty="0">
                <a:solidFill>
                  <a:srgbClr val="5C6773"/>
                </a:solidFill>
                <a:latin typeface="var(--font-monospace)"/>
              </a:rPr>
              <a:t>      &lt;h3&gt;{</a:t>
            </a:r>
            <a:r>
              <a:rPr lang="en-US" sz="1800" dirty="0" err="1">
                <a:solidFill>
                  <a:srgbClr val="5C6773"/>
                </a:solidFill>
                <a:latin typeface="var(--font-monospace)"/>
              </a:rPr>
              <a:t>post.title</a:t>
            </a:r>
            <a:r>
              <a:rPr lang="en-US" sz="1800" dirty="0">
                <a:solidFill>
                  <a:srgbClr val="5C6773"/>
                </a:solidFill>
                <a:latin typeface="var(--font-monospace)"/>
              </a:rPr>
              <a:t>}&lt;/h3&gt;</a:t>
            </a:r>
          </a:p>
          <a:p>
            <a:r>
              <a:rPr lang="en-US" sz="1800" dirty="0">
                <a:solidFill>
                  <a:srgbClr val="5C6773"/>
                </a:solidFill>
                <a:latin typeface="var(--font-monospace)"/>
              </a:rPr>
              <a:t>      &lt;p&gt;{</a:t>
            </a:r>
            <a:r>
              <a:rPr lang="en-US" sz="1800" dirty="0" err="1">
                <a:solidFill>
                  <a:srgbClr val="5C6773"/>
                </a:solidFill>
                <a:latin typeface="var(--font-monospace)"/>
              </a:rPr>
              <a:t>post.content</a:t>
            </a:r>
            <a:r>
              <a:rPr lang="en-US" sz="1800" dirty="0">
                <a:solidFill>
                  <a:srgbClr val="5C6773"/>
                </a:solidFill>
                <a:latin typeface="var(--font-monospace)"/>
              </a:rPr>
              <a:t>}&lt;/p&gt;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{sidebar}</a:t>
            </a:r>
          </a:p>
          <a:p>
            <a:r>
              <a:rPr lang="en-US" sz="1800" dirty="0">
                <a:solidFill>
                  <a:srgbClr val="5C6773"/>
                </a:solidFill>
                <a:latin typeface="var(--font-monospace)"/>
              </a:rPr>
              <a:t>      &lt;</a:t>
            </a:r>
            <a:r>
              <a:rPr lang="en-US" sz="1800" dirty="0" err="1">
                <a:solidFill>
                  <a:srgbClr val="5C6773"/>
                </a:solidFill>
                <a:latin typeface="var(--font-monospace)"/>
              </a:rPr>
              <a:t>hr</a:t>
            </a:r>
            <a:r>
              <a:rPr lang="en-US" sz="1800" dirty="0">
                <a:solidFill>
                  <a:srgbClr val="5C6773"/>
                </a:solidFill>
                <a:latin typeface="var(--font-monospace)"/>
              </a:rPr>
              <a:t> /&gt;</a:t>
            </a:r>
          </a:p>
          <a:p>
            <a:r>
              <a:rPr lang="en-US" sz="1800" dirty="0">
                <a:solidFill>
                  <a:srgbClr val="5C6773"/>
                </a:solidFill>
                <a:latin typeface="var(--font-monospace)"/>
              </a:rPr>
              <a:t>      {content}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317F7970-A699-AE4E-9286-BF9451BCE984}"/>
              </a:ext>
            </a:extLst>
          </p:cNvPr>
          <p:cNvSpPr/>
          <p:nvPr/>
        </p:nvSpPr>
        <p:spPr>
          <a:xfrm>
            <a:off x="6913727" y="2207161"/>
            <a:ext cx="4744872" cy="286232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posts = [</a:t>
            </a:r>
          </a:p>
          <a:p>
            <a:r>
              <a:rPr lang="en-US" sz="1800" dirty="0">
                <a:solidFill>
                  <a:srgbClr val="5C6773"/>
                </a:solidFill>
                <a:latin typeface="var(--font-monospace)"/>
              </a:rPr>
              <a:t>  {id: </a:t>
            </a:r>
            <a:r>
              <a:rPr lang="en-US" sz="1800" dirty="0">
                <a:solidFill>
                  <a:srgbClr val="F08C36"/>
                </a:solidFill>
                <a:latin typeface="var(--font-monospace)"/>
              </a:rPr>
              <a:t>1</a:t>
            </a:r>
            <a:r>
              <a:rPr lang="en-US" sz="1800" dirty="0">
                <a:solidFill>
                  <a:srgbClr val="5C6773"/>
                </a:solidFill>
                <a:latin typeface="var(--font-monospace)"/>
              </a:rPr>
              <a:t>, title: </a:t>
            </a:r>
            <a:r>
              <a:rPr lang="en-US" sz="1800" dirty="0">
                <a:solidFill>
                  <a:srgbClr val="86B300"/>
                </a:solidFill>
                <a:latin typeface="var(--font-monospace)"/>
              </a:rPr>
              <a:t>'Hello World'</a:t>
            </a:r>
            <a:r>
              <a:rPr lang="en-US" sz="1800" dirty="0">
                <a:solidFill>
                  <a:srgbClr val="5C6773"/>
                </a:solidFill>
                <a:latin typeface="var(--font-monospace)"/>
              </a:rPr>
              <a:t>, content: </a:t>
            </a:r>
            <a:r>
              <a:rPr lang="en-US" sz="1800" dirty="0">
                <a:solidFill>
                  <a:srgbClr val="86B300"/>
                </a:solidFill>
                <a:latin typeface="var(--font-monospace)"/>
              </a:rPr>
              <a:t>'Welcome to learning React!'</a:t>
            </a:r>
            <a:r>
              <a:rPr lang="en-US" sz="1800" dirty="0">
                <a:solidFill>
                  <a:srgbClr val="5C6773"/>
                </a:solidFill>
                <a:latin typeface="var(--font-monospace)"/>
              </a:rPr>
              <a:t>},</a:t>
            </a:r>
          </a:p>
          <a:p>
            <a:r>
              <a:rPr lang="en-US" sz="1800" dirty="0">
                <a:solidFill>
                  <a:srgbClr val="5C6773"/>
                </a:solidFill>
                <a:latin typeface="var(--font-monospace)"/>
              </a:rPr>
              <a:t>  {id: </a:t>
            </a:r>
            <a:r>
              <a:rPr lang="en-US" sz="1800" dirty="0">
                <a:solidFill>
                  <a:srgbClr val="F08C36"/>
                </a:solidFill>
                <a:latin typeface="var(--font-monospace)"/>
              </a:rPr>
              <a:t>2</a:t>
            </a:r>
            <a:r>
              <a:rPr lang="en-US" sz="1800" dirty="0">
                <a:solidFill>
                  <a:srgbClr val="5C6773"/>
                </a:solidFill>
                <a:latin typeface="var(--font-monospace)"/>
              </a:rPr>
              <a:t>, title: </a:t>
            </a:r>
            <a:r>
              <a:rPr lang="en-US" sz="1800" dirty="0">
                <a:solidFill>
                  <a:srgbClr val="86B300"/>
                </a:solidFill>
                <a:latin typeface="var(--font-monospace)"/>
              </a:rPr>
              <a:t>'Installation'</a:t>
            </a:r>
            <a:r>
              <a:rPr lang="en-US" sz="1800" dirty="0">
                <a:solidFill>
                  <a:srgbClr val="5C6773"/>
                </a:solidFill>
                <a:latin typeface="var(--font-monospace)"/>
              </a:rPr>
              <a:t>, content: </a:t>
            </a:r>
            <a:r>
              <a:rPr lang="en-US" sz="1800" dirty="0">
                <a:solidFill>
                  <a:srgbClr val="86B300"/>
                </a:solidFill>
                <a:latin typeface="var(--font-monospace)"/>
              </a:rPr>
              <a:t>'You can install React from </a:t>
            </a:r>
            <a:r>
              <a:rPr lang="en-US" sz="1800" dirty="0" err="1">
                <a:solidFill>
                  <a:srgbClr val="86B300"/>
                </a:solidFill>
                <a:latin typeface="var(--font-monospace)"/>
              </a:rPr>
              <a:t>npm</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a:t>
            </a: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a:solidFill>
                  <a:srgbClr val="41A6D9"/>
                </a:solidFill>
                <a:latin typeface="var(--font-monospace)"/>
              </a:rPr>
              <a:t>Blog</a:t>
            </a:r>
            <a:r>
              <a:rPr lang="en-US" sz="1800" dirty="0">
                <a:solidFill>
                  <a:srgbClr val="5C6773"/>
                </a:solidFill>
                <a:latin typeface="var(--font-monospace)"/>
              </a:rPr>
              <a:t> posts={posts}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3628679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20802-06B4-2E4B-B272-ED9275642F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81A6D984-F436-064E-B1E1-F492A904A199}"/>
              </a:ext>
            </a:extLst>
          </p:cNvPr>
          <p:cNvSpPr/>
          <p:nvPr/>
        </p:nvSpPr>
        <p:spPr>
          <a:xfrm>
            <a:off x="1123666" y="1490176"/>
            <a:ext cx="9371462"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Keys serve as a hint to React but they don’t get passed to your components.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need the same value in your component, pass it explicitly as a prop with a different name: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FEE7F8A-5327-E94F-9459-D9AB009ABC93}"/>
              </a:ext>
            </a:extLst>
          </p:cNvPr>
          <p:cNvSpPr/>
          <p:nvPr/>
        </p:nvSpPr>
        <p:spPr>
          <a:xfrm>
            <a:off x="1724167" y="2736502"/>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content = </a:t>
            </a:r>
            <a:r>
              <a:rPr lang="en-US" sz="1800" dirty="0" err="1">
                <a:solidFill>
                  <a:srgbClr val="5C6773"/>
                </a:solidFill>
                <a:latin typeface="var(--font-monospace)"/>
              </a:rPr>
              <a:t>posts.map</a:t>
            </a:r>
            <a:r>
              <a:rPr lang="en-US" sz="1800" dirty="0">
                <a:solidFill>
                  <a:srgbClr val="5C6773"/>
                </a:solidFill>
                <a:latin typeface="var(--font-monospace)"/>
              </a:rPr>
              <a:t>((post) =&gt;</a:t>
            </a:r>
          </a:p>
          <a:p>
            <a:r>
              <a:rPr lang="en-US" sz="1800" dirty="0">
                <a:solidFill>
                  <a:srgbClr val="5C6773"/>
                </a:solidFill>
                <a:latin typeface="var(--font-monospace)"/>
              </a:rPr>
              <a:t>  &lt;</a:t>
            </a:r>
            <a:r>
              <a:rPr lang="en-US" sz="1800" dirty="0">
                <a:solidFill>
                  <a:srgbClr val="41A6D9"/>
                </a:solidFill>
                <a:latin typeface="var(--font-monospace)"/>
              </a:rPr>
              <a:t>Post</a:t>
            </a:r>
            <a:endParaRPr lang="en-US" sz="1800" dirty="0">
              <a:solidFill>
                <a:srgbClr val="5C6773"/>
              </a:solidFill>
              <a:latin typeface="var(--font-monospace)"/>
            </a:endParaRPr>
          </a:p>
          <a:p>
            <a:r>
              <a:rPr lang="en-US" sz="1800" dirty="0">
                <a:solidFill>
                  <a:srgbClr val="5C6773"/>
                </a:solidFill>
                <a:latin typeface="var(--font-monospace)"/>
              </a:rPr>
              <a:t>    key={</a:t>
            </a:r>
            <a:r>
              <a:rPr lang="en-US" sz="1800" dirty="0" err="1">
                <a:solidFill>
                  <a:srgbClr val="5C6773"/>
                </a:solidFill>
                <a:latin typeface="var(--font-monospace)"/>
              </a:rPr>
              <a:t>post.id</a:t>
            </a:r>
            <a:r>
              <a:rPr lang="en-US" sz="1800" dirty="0">
                <a:solidFill>
                  <a:srgbClr val="5C6773"/>
                </a:solidFill>
                <a:latin typeface="var(--font-monospace)"/>
              </a:rPr>
              <a:t>}</a:t>
            </a:r>
          </a:p>
          <a:p>
            <a:r>
              <a:rPr lang="en-US" sz="1800" dirty="0">
                <a:solidFill>
                  <a:srgbClr val="5C6773"/>
                </a:solidFill>
                <a:latin typeface="var(--font-monospace)"/>
              </a:rPr>
              <a:t>    id={</a:t>
            </a:r>
            <a:r>
              <a:rPr lang="en-US" sz="1800" dirty="0" err="1">
                <a:solidFill>
                  <a:srgbClr val="5C6773"/>
                </a:solidFill>
                <a:latin typeface="var(--font-monospace)"/>
              </a:rPr>
              <a:t>post.id</a:t>
            </a:r>
            <a:r>
              <a:rPr lang="en-US" sz="1800" dirty="0">
                <a:solidFill>
                  <a:srgbClr val="5C6773"/>
                </a:solidFill>
                <a:latin typeface="var(--font-monospace)"/>
              </a:rPr>
              <a:t>}</a:t>
            </a:r>
          </a:p>
          <a:p>
            <a:r>
              <a:rPr lang="en-US" sz="1800" dirty="0">
                <a:solidFill>
                  <a:srgbClr val="5C6773"/>
                </a:solidFill>
                <a:latin typeface="var(--font-monospace)"/>
              </a:rPr>
              <a:t>    title={</a:t>
            </a:r>
            <a:r>
              <a:rPr lang="en-US" sz="1800" dirty="0" err="1">
                <a:solidFill>
                  <a:srgbClr val="5C6773"/>
                </a:solidFill>
                <a:latin typeface="var(--font-monospace)"/>
              </a:rPr>
              <a:t>post.title</a:t>
            </a:r>
            <a:r>
              <a:rPr lang="en-US" sz="1800" dirty="0">
                <a:solidFill>
                  <a:srgbClr val="5C6773"/>
                </a:solidFill>
                <a:latin typeface="var(--font-monospace)"/>
              </a:rPr>
              <a:t>} /&gt;</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EA7767DD-3C35-0540-A7D8-8029132A33DB}"/>
              </a:ext>
            </a:extLst>
          </p:cNvPr>
          <p:cNvSpPr/>
          <p:nvPr/>
        </p:nvSpPr>
        <p:spPr>
          <a:xfrm>
            <a:off x="1396620" y="4890770"/>
            <a:ext cx="10313159"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With the example above, the </a:t>
            </a:r>
            <a:r>
              <a:rPr lang="en-US" sz="2000" dirty="0">
                <a:highlight>
                  <a:srgbClr val="FFFF00"/>
                </a:highlight>
                <a:latin typeface="Arial" panose="020B0604020202020204" pitchFamily="34" charset="0"/>
                <a:cs typeface="Arial" panose="020B0604020202020204" pitchFamily="34" charset="0"/>
              </a:rPr>
              <a:t>Post</a:t>
            </a:r>
            <a:r>
              <a:rPr lang="en-US" sz="2000" dirty="0">
                <a:latin typeface="Arial" panose="020B0604020202020204" pitchFamily="34" charset="0"/>
                <a:cs typeface="Arial" panose="020B0604020202020204" pitchFamily="34" charset="0"/>
              </a:rPr>
              <a:t> component can read </a:t>
            </a:r>
            <a:r>
              <a:rPr lang="en-US" sz="2000" dirty="0" err="1">
                <a:highlight>
                  <a:srgbClr val="FFFF00"/>
                </a:highlight>
                <a:latin typeface="Arial" panose="020B0604020202020204" pitchFamily="34" charset="0"/>
                <a:cs typeface="Arial" panose="020B0604020202020204" pitchFamily="34" charset="0"/>
              </a:rPr>
              <a:t>props.id</a:t>
            </a:r>
            <a:r>
              <a:rPr lang="en-US" sz="2000" dirty="0">
                <a:latin typeface="Arial" panose="020B0604020202020204" pitchFamily="34" charset="0"/>
                <a:cs typeface="Arial" panose="020B0604020202020204" pitchFamily="34" charset="0"/>
              </a:rPr>
              <a:t>, but not </a:t>
            </a:r>
            <a:r>
              <a:rPr lang="en-US" sz="2000" dirty="0" err="1">
                <a:highlight>
                  <a:srgbClr val="FFFF00"/>
                </a:highlight>
                <a:latin typeface="Arial" panose="020B0604020202020204" pitchFamily="34" charset="0"/>
                <a:cs typeface="Arial" panose="020B0604020202020204" pitchFamily="34" charset="0"/>
              </a:rPr>
              <a:t>props.key</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8049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7088-FCDA-AD42-B643-74837CB46728}"/>
              </a:ext>
            </a:extLst>
          </p:cNvPr>
          <p:cNvSpPr>
            <a:spLocks noGrp="1"/>
          </p:cNvSpPr>
          <p:nvPr>
            <p:ph type="title"/>
          </p:nvPr>
        </p:nvSpPr>
        <p:spPr/>
        <p:txBody>
          <a:bodyPr/>
          <a:lstStyle/>
          <a:p>
            <a:r>
              <a:rPr lang="en-US" dirty="0"/>
              <a:t>Embedding map() in JSX</a:t>
            </a:r>
            <a:endParaRPr lang="en-VN" dirty="0"/>
          </a:p>
        </p:txBody>
      </p:sp>
      <p:sp>
        <p:nvSpPr>
          <p:cNvPr id="3" name="Slide Number Placeholder 2">
            <a:extLst>
              <a:ext uri="{FF2B5EF4-FFF2-40B4-BE49-F238E27FC236}">
                <a16:creationId xmlns:a16="http://schemas.microsoft.com/office/drawing/2014/main" id="{DB31A3CA-E29A-684C-A28D-D19973AB874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4" name="Rectangle 3">
            <a:extLst>
              <a:ext uri="{FF2B5EF4-FFF2-40B4-BE49-F238E27FC236}">
                <a16:creationId xmlns:a16="http://schemas.microsoft.com/office/drawing/2014/main" id="{9F2BB73D-6F5B-BF4C-AAE4-224C6330A964}"/>
              </a:ext>
            </a:extLst>
          </p:cNvPr>
          <p:cNvSpPr/>
          <p:nvPr/>
        </p:nvSpPr>
        <p:spPr>
          <a:xfrm>
            <a:off x="700585" y="1846479"/>
            <a:ext cx="10326806"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the examples above we declared a separate </a:t>
            </a:r>
            <a:r>
              <a:rPr lang="en-US" sz="2000" dirty="0" err="1">
                <a:highlight>
                  <a:srgbClr val="FFFF00"/>
                </a:highlight>
                <a:latin typeface="Arial" panose="020B0604020202020204" pitchFamily="34" charset="0"/>
                <a:cs typeface="Arial" panose="020B0604020202020204" pitchFamily="34" charset="0"/>
              </a:rPr>
              <a:t>listItems</a:t>
            </a:r>
            <a:r>
              <a:rPr lang="en-US" sz="2000" dirty="0">
                <a:latin typeface="Arial" panose="020B0604020202020204" pitchFamily="34" charset="0"/>
                <a:cs typeface="Arial" panose="020B0604020202020204" pitchFamily="34" charset="0"/>
              </a:rPr>
              <a:t> variable and included it in JSX:</a:t>
            </a:r>
          </a:p>
        </p:txBody>
      </p:sp>
      <p:sp>
        <p:nvSpPr>
          <p:cNvPr id="5" name="Rectangle 4">
            <a:extLst>
              <a:ext uri="{FF2B5EF4-FFF2-40B4-BE49-F238E27FC236}">
                <a16:creationId xmlns:a16="http://schemas.microsoft.com/office/drawing/2014/main" id="{4B5E33A5-85A4-7B45-8C5B-C1ABFEB7C95C}"/>
              </a:ext>
            </a:extLst>
          </p:cNvPr>
          <p:cNvSpPr/>
          <p:nvPr/>
        </p:nvSpPr>
        <p:spPr>
          <a:xfrm>
            <a:off x="1819702" y="2690007"/>
            <a:ext cx="6096000" cy="3416320"/>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NumberList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err="1">
                <a:solidFill>
                  <a:srgbClr val="5C6773"/>
                </a:solidFill>
                <a:latin typeface="var(--font-monospace)"/>
              </a:rPr>
              <a:t>props.numbers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&lt;</a:t>
            </a:r>
            <a:r>
              <a:rPr lang="en-US" sz="1800" dirty="0" err="1">
                <a:solidFill>
                  <a:srgbClr val="41A6D9"/>
                </a:solidFill>
                <a:latin typeface="var(--font-monospace)"/>
              </a:rPr>
              <a:t>ListItem</a:t>
            </a:r>
            <a:r>
              <a:rPr lang="en-US" sz="1800" dirty="0">
                <a:solidFill>
                  <a:srgbClr val="5C6773"/>
                </a:solidFill>
                <a:latin typeface="var(--font-monospace)"/>
              </a:rPr>
              <a:t> key={</a:t>
            </a:r>
            <a:r>
              <a:rPr lang="en-US" sz="1800" dirty="0" err="1">
                <a:solidFill>
                  <a:srgbClr val="5C6773"/>
                </a:solidFill>
                <a:latin typeface="var(--font-monospace)"/>
              </a:rPr>
              <a:t>number.toString</a:t>
            </a:r>
            <a:r>
              <a:rPr lang="en-US" sz="1800" dirty="0">
                <a:solidFill>
                  <a:srgbClr val="5C6773"/>
                </a:solidFill>
                <a:latin typeface="var(--font-monospace)"/>
              </a:rPr>
              <a:t>()}</a:t>
            </a:r>
          </a:p>
          <a:p>
            <a:r>
              <a:rPr lang="en-US" sz="1800" dirty="0">
                <a:solidFill>
                  <a:srgbClr val="5C6773"/>
                </a:solidFill>
                <a:latin typeface="var(--font-monospace)"/>
              </a:rPr>
              <a:t>              value={number} /&gt;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&lt;ul&gt;</a:t>
            </a:r>
          </a:p>
          <a:p>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a:t>
            </a:r>
          </a:p>
          <a:p>
            <a:r>
              <a:rPr lang="en-US" sz="1800" dirty="0">
                <a:solidFill>
                  <a:srgbClr val="5C6773"/>
                </a:solidFill>
                <a:latin typeface="var(--font-monospace)"/>
              </a:rPr>
              <a:t>    &lt;/ul&gt;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506720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329DF9-45AD-5243-B3A8-C38E22AFA39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Rectangle 3">
            <a:extLst>
              <a:ext uri="{FF2B5EF4-FFF2-40B4-BE49-F238E27FC236}">
                <a16:creationId xmlns:a16="http://schemas.microsoft.com/office/drawing/2014/main" id="{A172AEC4-B5A9-4D41-871F-F146668A01AD}"/>
              </a:ext>
            </a:extLst>
          </p:cNvPr>
          <p:cNvSpPr/>
          <p:nvPr/>
        </p:nvSpPr>
        <p:spPr>
          <a:xfrm>
            <a:off x="973540" y="949719"/>
            <a:ext cx="10244919"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JSX allows </a:t>
            </a:r>
            <a:r>
              <a:rPr lang="en-US" sz="2000" dirty="0">
                <a:latin typeface="Arial" panose="020B0604020202020204" pitchFamily="34" charset="0"/>
                <a:cs typeface="Arial" panose="020B0604020202020204" pitchFamily="34" charset="0"/>
                <a:hlinkClick r:id="rId2"/>
              </a:rPr>
              <a:t>embedding any expression</a:t>
            </a:r>
            <a:r>
              <a:rPr lang="en-US" sz="2000" dirty="0">
                <a:latin typeface="Arial" panose="020B0604020202020204" pitchFamily="34" charset="0"/>
                <a:cs typeface="Arial" panose="020B0604020202020204" pitchFamily="34" charset="0"/>
              </a:rPr>
              <a:t> in curly braces so we could inline the map() result: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3420EE8-60DA-6A4F-BB12-D67278B378C7}"/>
              </a:ext>
            </a:extLst>
          </p:cNvPr>
          <p:cNvSpPr/>
          <p:nvPr/>
        </p:nvSpPr>
        <p:spPr>
          <a:xfrm>
            <a:off x="2160895" y="1721966"/>
            <a:ext cx="6096000" cy="3139321"/>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NumberList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err="1">
                <a:solidFill>
                  <a:srgbClr val="5C6773"/>
                </a:solidFill>
                <a:latin typeface="var(--font-monospace)"/>
              </a:rPr>
              <a:t>props.numbers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&lt;ul&gt;</a:t>
            </a:r>
          </a:p>
          <a:p>
            <a:r>
              <a:rPr lang="en-US" sz="1800" dirty="0">
                <a:solidFill>
                  <a:srgbClr val="5C6773"/>
                </a:solidFill>
                <a:latin typeface="var(--font-monospace)"/>
              </a:rPr>
              <a:t>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&lt;</a:t>
            </a:r>
            <a:r>
              <a:rPr lang="en-US" sz="1800" dirty="0" err="1">
                <a:solidFill>
                  <a:srgbClr val="41A6D9"/>
                </a:solidFill>
                <a:latin typeface="var(--font-monospace)"/>
              </a:rPr>
              <a:t>ListItem</a:t>
            </a:r>
            <a:r>
              <a:rPr lang="en-US" sz="1800" dirty="0">
                <a:solidFill>
                  <a:srgbClr val="5C6773"/>
                </a:solidFill>
                <a:latin typeface="var(--font-monospace)"/>
              </a:rPr>
              <a:t> key={</a:t>
            </a:r>
            <a:r>
              <a:rPr lang="en-US" sz="1800" dirty="0" err="1">
                <a:solidFill>
                  <a:srgbClr val="5C6773"/>
                </a:solidFill>
                <a:latin typeface="var(--font-monospace)"/>
              </a:rPr>
              <a:t>number.toString</a:t>
            </a:r>
            <a:r>
              <a:rPr lang="en-US" sz="1800" dirty="0">
                <a:solidFill>
                  <a:srgbClr val="5C6773"/>
                </a:solidFill>
                <a:latin typeface="var(--font-monospace)"/>
              </a:rPr>
              <a:t>()}</a:t>
            </a:r>
          </a:p>
          <a:p>
            <a:r>
              <a:rPr lang="en-US" sz="1800" dirty="0">
                <a:solidFill>
                  <a:srgbClr val="5C6773"/>
                </a:solidFill>
                <a:latin typeface="var(--font-monospace)"/>
              </a:rPr>
              <a:t>                  value={number} /&gt;</a:t>
            </a:r>
          </a:p>
          <a:p>
            <a:r>
              <a:rPr lang="en-US" sz="1800" dirty="0">
                <a:solidFill>
                  <a:srgbClr val="5C6773"/>
                </a:solidFill>
                <a:latin typeface="var(--font-monospace)"/>
              </a:rPr>
              <a:t>      )}</a:t>
            </a:r>
          </a:p>
          <a:p>
            <a:r>
              <a:rPr lang="en-US" sz="1800" dirty="0">
                <a:solidFill>
                  <a:srgbClr val="5C6773"/>
                </a:solidFill>
                <a:latin typeface="var(--font-monospace)"/>
              </a:rPr>
              <a:t>    &lt;/ul&gt;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5D1CC712-93A6-164E-9880-6FBA27CF9B7D}"/>
              </a:ext>
            </a:extLst>
          </p:cNvPr>
          <p:cNvSpPr/>
          <p:nvPr/>
        </p:nvSpPr>
        <p:spPr>
          <a:xfrm>
            <a:off x="838199" y="4938785"/>
            <a:ext cx="10762397"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Sometimes this results in clearer code, but this style can also be abused.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Like in JavaScript, it is up to you to decide whether it is worth extracting a variable for readability.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Keep in mind that if the map() body is too nested, it might be a good time to </a:t>
            </a:r>
            <a:r>
              <a:rPr lang="en-US" sz="2000" dirty="0">
                <a:latin typeface="Arial" panose="020B0604020202020204" pitchFamily="34" charset="0"/>
                <a:cs typeface="Arial" panose="020B0604020202020204" pitchFamily="34" charset="0"/>
                <a:hlinkClick r:id="rId3"/>
              </a:rPr>
              <a:t>extract a component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589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5</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Lists and Keys</a:t>
            </a:r>
          </a:p>
          <a:p>
            <a:r>
              <a:rPr lang="en-US" dirty="0"/>
              <a:t>Forms</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p:txBody>
          <a:bodyPr/>
          <a:lstStyle/>
          <a:p>
            <a:r>
              <a:rPr lang="en-VN" dirty="0"/>
              <a:t>Forms</a:t>
            </a:r>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265459" cy="2268537"/>
          </a:xfrm>
        </p:spPr>
        <p:txBody>
          <a:bodyPr numCol="2"/>
          <a:lstStyle/>
          <a:p>
            <a:pPr marL="571500" indent="-342900">
              <a:buClr>
                <a:schemeClr val="bg1"/>
              </a:buClr>
              <a:buFont typeface="Arial" panose="020B0604020202020204" pitchFamily="34" charset="0"/>
              <a:buChar char="•"/>
            </a:pPr>
            <a:r>
              <a:rPr lang="en-US" dirty="0"/>
              <a:t>HTML form</a:t>
            </a:r>
          </a:p>
          <a:p>
            <a:pPr marL="571500" indent="-342900">
              <a:buClr>
                <a:schemeClr val="bg1"/>
              </a:buClr>
              <a:buFont typeface="Arial" panose="020B0604020202020204" pitchFamily="34" charset="0"/>
              <a:buChar char="•"/>
            </a:pPr>
            <a:r>
              <a:rPr lang="en-US" dirty="0"/>
              <a:t>Controlled Components</a:t>
            </a:r>
          </a:p>
          <a:p>
            <a:pPr marL="571500" indent="-342900">
              <a:buClr>
                <a:schemeClr val="bg1"/>
              </a:buClr>
              <a:buFont typeface="Arial" panose="020B0604020202020204" pitchFamily="34" charset="0"/>
              <a:buChar char="•"/>
            </a:pPr>
            <a:r>
              <a:rPr lang="en-US" dirty="0"/>
              <a:t>The </a:t>
            </a:r>
            <a:r>
              <a:rPr lang="en-US" dirty="0" err="1"/>
              <a:t>textarea</a:t>
            </a:r>
            <a:r>
              <a:rPr lang="en-US" dirty="0"/>
              <a:t> Tag</a:t>
            </a:r>
          </a:p>
          <a:p>
            <a:pPr marL="571500" indent="-342900">
              <a:buClr>
                <a:schemeClr val="bg1"/>
              </a:buClr>
              <a:buFont typeface="Arial" panose="020B0604020202020204" pitchFamily="34" charset="0"/>
              <a:buChar char="•"/>
            </a:pPr>
            <a:r>
              <a:rPr lang="en-US" dirty="0"/>
              <a:t>The select Tag</a:t>
            </a:r>
          </a:p>
          <a:p>
            <a:pPr marL="571500" indent="-342900">
              <a:buClr>
                <a:schemeClr val="bg1"/>
              </a:buClr>
              <a:buFont typeface="Arial" panose="020B0604020202020204" pitchFamily="34" charset="0"/>
              <a:buChar char="•"/>
            </a:pPr>
            <a:r>
              <a:rPr lang="en-US" dirty="0"/>
              <a:t>The file input Tag</a:t>
            </a:r>
          </a:p>
          <a:p>
            <a:pPr marL="571500" indent="-342900">
              <a:buClr>
                <a:schemeClr val="bg1"/>
              </a:buClr>
              <a:buFont typeface="Arial" panose="020B0604020202020204" pitchFamily="34" charset="0"/>
              <a:buChar char="•"/>
            </a:pPr>
            <a:r>
              <a:rPr lang="en-US" dirty="0"/>
              <a:t>Handling Multiple Inputs</a:t>
            </a:r>
          </a:p>
          <a:p>
            <a:pPr marL="571500" indent="-342900">
              <a:buClr>
                <a:schemeClr val="bg1"/>
              </a:buClr>
              <a:buFont typeface="Arial" panose="020B0604020202020204" pitchFamily="34" charset="0"/>
              <a:buChar char="•"/>
            </a:pPr>
            <a:r>
              <a:rPr lang="en-US" dirty="0"/>
              <a:t>Controlled Input Null Value</a:t>
            </a:r>
          </a:p>
          <a:p>
            <a:pPr marL="571500" indent="-342900">
              <a:buClr>
                <a:schemeClr val="bg1"/>
              </a:buClr>
              <a:buFont typeface="Arial" panose="020B0604020202020204" pitchFamily="34" charset="0"/>
              <a:buChar char="•"/>
            </a:pPr>
            <a:r>
              <a:rPr lang="en-US" dirty="0"/>
              <a:t>Alternatives to Controlled Components</a:t>
            </a:r>
          </a:p>
          <a:p>
            <a:pPr marL="571500" indent="-342900">
              <a:buClr>
                <a:schemeClr val="bg1"/>
              </a:buClr>
              <a:buFont typeface="Arial" panose="020B0604020202020204" pitchFamily="34" charset="0"/>
              <a:buChar char="•"/>
            </a:pPr>
            <a:r>
              <a:rPr lang="en-US" dirty="0"/>
              <a:t>Fully-Fledged Solutions</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163F57-3D43-1E40-9880-19FD3AA2B452}"/>
              </a:ext>
            </a:extLst>
          </p:cNvPr>
          <p:cNvSpPr>
            <a:spLocks noGrp="1"/>
          </p:cNvSpPr>
          <p:nvPr>
            <p:ph type="title"/>
          </p:nvPr>
        </p:nvSpPr>
        <p:spPr/>
        <p:txBody>
          <a:bodyPr/>
          <a:lstStyle/>
          <a:p>
            <a:r>
              <a:rPr lang="en-VN" dirty="0"/>
              <a:t>HTML form</a:t>
            </a:r>
          </a:p>
        </p:txBody>
      </p:sp>
      <p:sp>
        <p:nvSpPr>
          <p:cNvPr id="4" name="Slide Number Placeholder 3">
            <a:extLst>
              <a:ext uri="{FF2B5EF4-FFF2-40B4-BE49-F238E27FC236}">
                <a16:creationId xmlns:a16="http://schemas.microsoft.com/office/drawing/2014/main" id="{170FDE76-DB0A-F84D-97FE-C66EE31C5F93}"/>
              </a:ext>
            </a:extLst>
          </p:cNvPr>
          <p:cNvSpPr>
            <a:spLocks noGrp="1"/>
          </p:cNvSpPr>
          <p:nvPr>
            <p:ph type="sldNum" idx="12"/>
          </p:nvPr>
        </p:nvSpPr>
        <p:spPr/>
        <p:txBody>
          <a:bodyPr/>
          <a:lstStyle/>
          <a:p>
            <a:fld id="{00000000-1234-1234-1234-123412341234}" type="slidenum">
              <a:rPr lang="en-US" altLang="ja-JP" smtClean="0"/>
              <a:pPr/>
              <a:t>21</a:t>
            </a:fld>
            <a:endParaRPr lang="ja-JP" altLang="en-US"/>
          </a:p>
        </p:txBody>
      </p:sp>
      <p:sp>
        <p:nvSpPr>
          <p:cNvPr id="6" name="Rectangle 5">
            <a:extLst>
              <a:ext uri="{FF2B5EF4-FFF2-40B4-BE49-F238E27FC236}">
                <a16:creationId xmlns:a16="http://schemas.microsoft.com/office/drawing/2014/main" id="{6D1A6A1B-3E2A-1845-A8D9-8C8ADD7453F0}"/>
              </a:ext>
            </a:extLst>
          </p:cNvPr>
          <p:cNvSpPr/>
          <p:nvPr/>
        </p:nvSpPr>
        <p:spPr>
          <a:xfrm>
            <a:off x="838201" y="1627632"/>
            <a:ext cx="10100982" cy="1169551"/>
          </a:xfrm>
          <a:prstGeom prst="rect">
            <a:avLst/>
          </a:prstGeom>
        </p:spPr>
        <p:txBody>
          <a:bodyPr wrap="square">
            <a:spAutoFit/>
          </a:bodyPr>
          <a:lstStyle/>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HTML form elements work a little bit differently from other DOM elements in React, because form elements naturally keep some internal state. </a:t>
            </a:r>
          </a:p>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For example, this form in plain HTML accepts a single name:</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940D30-8184-AA41-97FD-4C65EFDD3DE1}"/>
              </a:ext>
            </a:extLst>
          </p:cNvPr>
          <p:cNvSpPr/>
          <p:nvPr/>
        </p:nvSpPr>
        <p:spPr>
          <a:xfrm>
            <a:off x="2115671" y="3228616"/>
            <a:ext cx="6096000" cy="2031325"/>
          </a:xfrm>
          <a:prstGeom prst="rect">
            <a:avLst/>
          </a:prstGeom>
          <a:solidFill>
            <a:schemeClr val="bg1">
              <a:lumMod val="95000"/>
            </a:schemeClr>
          </a:solidFill>
        </p:spPr>
        <p:txBody>
          <a:bodyPr>
            <a:spAutoFit/>
          </a:bodyPr>
          <a:lstStyle/>
          <a:p>
            <a:r>
              <a:rPr lang="en-US" sz="1800" dirty="0">
                <a:solidFill>
                  <a:srgbClr val="5C6773"/>
                </a:solidFill>
                <a:latin typeface="var(--font-monospace)"/>
              </a:rPr>
              <a:t>&lt;form&gt;</a:t>
            </a:r>
          </a:p>
          <a:p>
            <a:r>
              <a:rPr lang="en-US" sz="1800" dirty="0">
                <a:solidFill>
                  <a:srgbClr val="5C6773"/>
                </a:solidFill>
                <a:latin typeface="var(--font-monospace)"/>
              </a:rPr>
              <a:t>  &lt;label&gt;</a:t>
            </a:r>
          </a:p>
          <a:p>
            <a:r>
              <a:rPr lang="en-US" sz="1800" dirty="0">
                <a:solidFill>
                  <a:srgbClr val="5C6773"/>
                </a:solidFill>
                <a:latin typeface="var(--font-monospace)"/>
              </a:rPr>
              <a:t>    </a:t>
            </a:r>
            <a:r>
              <a:rPr lang="en-US" sz="1800" dirty="0">
                <a:solidFill>
                  <a:srgbClr val="41A6D9"/>
                </a:solidFill>
                <a:latin typeface="var(--font-monospace)"/>
              </a:rPr>
              <a:t>Name</a:t>
            </a:r>
            <a:r>
              <a:rPr lang="en-US" sz="1800" dirty="0">
                <a:solidFill>
                  <a:srgbClr val="5C6773"/>
                </a:solidFill>
                <a:latin typeface="var(--font-monospace)"/>
              </a:rPr>
              <a:t>:</a:t>
            </a:r>
          </a:p>
          <a:p>
            <a:r>
              <a:rPr lang="en-US" sz="1800" dirty="0">
                <a:solidFill>
                  <a:srgbClr val="5C6773"/>
                </a:solidFill>
                <a:latin typeface="var(--font-monospace)"/>
              </a:rPr>
              <a:t>    &lt;input type=</a:t>
            </a:r>
            <a:r>
              <a:rPr lang="en-US" sz="1800" dirty="0">
                <a:solidFill>
                  <a:srgbClr val="86B300"/>
                </a:solidFill>
                <a:latin typeface="var(--font-monospace)"/>
              </a:rPr>
              <a:t>"text"</a:t>
            </a:r>
            <a:r>
              <a:rPr lang="en-US" sz="1800" dirty="0">
                <a:solidFill>
                  <a:srgbClr val="5C6773"/>
                </a:solidFill>
                <a:latin typeface="var(--font-monospace)"/>
              </a:rPr>
              <a:t> name=</a:t>
            </a:r>
            <a:r>
              <a:rPr lang="en-US" sz="1800" dirty="0">
                <a:solidFill>
                  <a:srgbClr val="86B300"/>
                </a:solidFill>
                <a:latin typeface="var(--font-monospace)"/>
              </a:rPr>
              <a:t>"name"</a:t>
            </a:r>
            <a:r>
              <a:rPr lang="en-US" sz="1800" dirty="0">
                <a:solidFill>
                  <a:srgbClr val="5C6773"/>
                </a:solidFill>
                <a:latin typeface="var(--font-monospace)"/>
              </a:rPr>
              <a:t> /&gt;</a:t>
            </a:r>
          </a:p>
          <a:p>
            <a:r>
              <a:rPr lang="en-US" sz="1800" dirty="0">
                <a:solidFill>
                  <a:srgbClr val="5C6773"/>
                </a:solidFill>
                <a:latin typeface="var(--font-monospace)"/>
              </a:rPr>
              <a:t>  &lt;/label&gt;</a:t>
            </a:r>
          </a:p>
          <a:p>
            <a:r>
              <a:rPr lang="en-US" sz="1800" dirty="0">
                <a:solidFill>
                  <a:srgbClr val="5C6773"/>
                </a:solidFill>
                <a:latin typeface="var(--font-monospace)"/>
              </a:rPr>
              <a:t>  &lt;input type=</a:t>
            </a:r>
            <a:r>
              <a:rPr lang="en-US" sz="1800" dirty="0">
                <a:solidFill>
                  <a:srgbClr val="86B300"/>
                </a:solidFill>
                <a:latin typeface="var(--font-monospace)"/>
              </a:rPr>
              <a:t>"submit"</a:t>
            </a:r>
            <a:r>
              <a:rPr lang="en-US" sz="1800" dirty="0">
                <a:solidFill>
                  <a:srgbClr val="5C6773"/>
                </a:solidFill>
                <a:latin typeface="var(--font-monospace)"/>
              </a:rPr>
              <a:t> value=</a:t>
            </a:r>
            <a:r>
              <a:rPr lang="en-US" sz="1800" dirty="0">
                <a:solidFill>
                  <a:srgbClr val="86B300"/>
                </a:solidFill>
                <a:latin typeface="var(--font-monospace)"/>
              </a:rPr>
              <a:t>"Submit"</a:t>
            </a:r>
            <a:r>
              <a:rPr lang="en-US" sz="1800" dirty="0">
                <a:solidFill>
                  <a:srgbClr val="5C6773"/>
                </a:solidFill>
                <a:latin typeface="var(--font-monospace)"/>
              </a:rPr>
              <a:t> /&gt;</a:t>
            </a:r>
          </a:p>
          <a:p>
            <a:r>
              <a:rPr lang="en-US" sz="1800" dirty="0">
                <a:solidFill>
                  <a:srgbClr val="5C6773"/>
                </a:solidFill>
                <a:latin typeface="var(--font-monospace)"/>
              </a:rPr>
              <a:t>&lt;/form&gt;</a:t>
            </a:r>
          </a:p>
        </p:txBody>
      </p:sp>
    </p:spTree>
    <p:extLst>
      <p:ext uri="{BB962C8B-B14F-4D97-AF65-F5344CB8AC3E}">
        <p14:creationId xmlns:p14="http://schemas.microsoft.com/office/powerpoint/2010/main" val="238856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FF3278-B78C-EB4D-9F7E-DF47EBD5EF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4" name="Rectangle 3">
            <a:extLst>
              <a:ext uri="{FF2B5EF4-FFF2-40B4-BE49-F238E27FC236}">
                <a16:creationId xmlns:a16="http://schemas.microsoft.com/office/drawing/2014/main" id="{026F29DF-983B-8C4E-B673-3EBCB28CC11A}"/>
              </a:ext>
            </a:extLst>
          </p:cNvPr>
          <p:cNvSpPr/>
          <p:nvPr/>
        </p:nvSpPr>
        <p:spPr>
          <a:xfrm>
            <a:off x="1021976" y="2144833"/>
            <a:ext cx="10094259" cy="2708434"/>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form has the default HTML form behavior of browsing to a new page when the user submits the form.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want this behavior in React, it just works.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But in most cases, it’s convenient to have a JavaScript function that handles the submission of the form and has access to the data that the user entered into the form.</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standard way to achieve this is with a technique called “controlled components”.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395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9FB8D-076A-BE49-B622-DF4B8AF913CB}"/>
              </a:ext>
            </a:extLst>
          </p:cNvPr>
          <p:cNvSpPr>
            <a:spLocks noGrp="1"/>
          </p:cNvSpPr>
          <p:nvPr>
            <p:ph type="title"/>
          </p:nvPr>
        </p:nvSpPr>
        <p:spPr/>
        <p:txBody>
          <a:bodyPr/>
          <a:lstStyle/>
          <a:p>
            <a:r>
              <a:rPr lang="en-US" dirty="0"/>
              <a:t>Controlled Components</a:t>
            </a:r>
            <a:endParaRPr lang="en-VN" dirty="0"/>
          </a:p>
        </p:txBody>
      </p:sp>
      <p:sp>
        <p:nvSpPr>
          <p:cNvPr id="2" name="Slide Number Placeholder 1">
            <a:extLst>
              <a:ext uri="{FF2B5EF4-FFF2-40B4-BE49-F238E27FC236}">
                <a16:creationId xmlns:a16="http://schemas.microsoft.com/office/drawing/2014/main" id="{8B85DBC7-6039-134C-9236-6807EDF3F5F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CEA3AC6A-2256-1F4F-97BE-BEFB9E085E77}"/>
              </a:ext>
            </a:extLst>
          </p:cNvPr>
          <p:cNvSpPr/>
          <p:nvPr/>
        </p:nvSpPr>
        <p:spPr>
          <a:xfrm>
            <a:off x="838200" y="1701321"/>
            <a:ext cx="10515600" cy="2862322"/>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HTML, form elements such as </a:t>
            </a:r>
            <a:r>
              <a:rPr lang="en-US" sz="2000" dirty="0">
                <a:highlight>
                  <a:srgbClr val="FFFF00"/>
                </a:highlight>
                <a:latin typeface="Arial" panose="020B0604020202020204" pitchFamily="34" charset="0"/>
                <a:cs typeface="Arial" panose="020B0604020202020204" pitchFamily="34" charset="0"/>
              </a:rPr>
              <a:t>&lt;input&gt;</a:t>
            </a:r>
            <a:r>
              <a:rPr lang="en-US" sz="2000" dirty="0">
                <a:latin typeface="Arial" panose="020B0604020202020204" pitchFamily="34" charset="0"/>
                <a:cs typeface="Arial" panose="020B0604020202020204" pitchFamily="34" charset="0"/>
              </a:rPr>
              <a:t>,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textarea</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&lt;select&gt;</a:t>
            </a:r>
            <a:r>
              <a:rPr lang="en-US" sz="2000" dirty="0">
                <a:latin typeface="Arial" panose="020B0604020202020204" pitchFamily="34" charset="0"/>
                <a:cs typeface="Arial" panose="020B0604020202020204" pitchFamily="34" charset="0"/>
              </a:rPr>
              <a:t> typically maintain their own state and update it based on user input.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mutable state is typically kept in the state property of components, and only updated with </a:t>
            </a:r>
            <a:r>
              <a:rPr lang="en-US" sz="2000" dirty="0">
                <a:latin typeface="Arial" panose="020B0604020202020204" pitchFamily="34" charset="0"/>
                <a:cs typeface="Arial" panose="020B0604020202020204" pitchFamily="34" charset="0"/>
                <a:hlinkClick r:id="rId2"/>
              </a:rPr>
              <a:t>setState()</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can combine the two by making the React state be the “single source of truth”. Then the React component that renders a form also controls what happens in that form on subsequent user input. An input form element whose value is controlled by React in this way is called a “controlled component”.</a:t>
            </a:r>
          </a:p>
        </p:txBody>
      </p:sp>
    </p:spTree>
    <p:extLst>
      <p:ext uri="{BB962C8B-B14F-4D97-AF65-F5344CB8AC3E}">
        <p14:creationId xmlns:p14="http://schemas.microsoft.com/office/powerpoint/2010/main" val="227064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311B2A-C87D-1B4F-8861-4B8BB2E6F3E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5" name="Rectangle 4">
            <a:extLst>
              <a:ext uri="{FF2B5EF4-FFF2-40B4-BE49-F238E27FC236}">
                <a16:creationId xmlns:a16="http://schemas.microsoft.com/office/drawing/2014/main" id="{AB733774-1541-884C-94C9-03AC594DF9FF}"/>
              </a:ext>
            </a:extLst>
          </p:cNvPr>
          <p:cNvSpPr/>
          <p:nvPr/>
        </p:nvSpPr>
        <p:spPr>
          <a:xfrm>
            <a:off x="286870" y="1321951"/>
            <a:ext cx="6096000" cy="5324535"/>
          </a:xfrm>
          <a:prstGeom prst="rect">
            <a:avLst/>
          </a:prstGeom>
          <a:solidFill>
            <a:schemeClr val="bg1">
              <a:lumMod val="95000"/>
            </a:schemeClr>
          </a:solidFill>
        </p:spPr>
        <p:txBody>
          <a:bodyPr>
            <a:spAutoFit/>
          </a:bodyPr>
          <a:lstStyle/>
          <a:p>
            <a:r>
              <a:rPr lang="en-US" sz="2000" dirty="0">
                <a:solidFill>
                  <a:srgbClr val="F2590C"/>
                </a:solidFill>
                <a:latin typeface="var(--font-monospace)"/>
              </a:rPr>
              <a:t>class</a:t>
            </a:r>
            <a:r>
              <a:rPr lang="en-US" sz="2000" dirty="0">
                <a:solidFill>
                  <a:srgbClr val="5C6773"/>
                </a:solidFill>
                <a:latin typeface="var(--font-monospace)"/>
              </a:rPr>
              <a:t> </a:t>
            </a:r>
            <a:r>
              <a:rPr lang="en-US" sz="2000" dirty="0" err="1">
                <a:solidFill>
                  <a:srgbClr val="41A6D9"/>
                </a:solidFill>
                <a:latin typeface="var(--font-monospace)"/>
              </a:rPr>
              <a:t>NameForm</a:t>
            </a:r>
            <a:r>
              <a:rPr lang="en-US" sz="2000" dirty="0">
                <a:solidFill>
                  <a:srgbClr val="5C6773"/>
                </a:solidFill>
                <a:latin typeface="var(--font-monospace)"/>
              </a:rPr>
              <a:t> </a:t>
            </a:r>
            <a:r>
              <a:rPr lang="en-US" sz="2000" dirty="0">
                <a:solidFill>
                  <a:srgbClr val="F2590C"/>
                </a:solidFill>
                <a:latin typeface="var(--font-monospace)"/>
              </a:rPr>
              <a:t>extends</a:t>
            </a:r>
            <a:r>
              <a:rPr lang="en-US" sz="2000" dirty="0">
                <a:solidFill>
                  <a:srgbClr val="5C6773"/>
                </a:solidFill>
                <a:latin typeface="var(--font-monospace)"/>
              </a:rPr>
              <a:t> </a:t>
            </a:r>
            <a:r>
              <a:rPr lang="en-US" sz="2000" dirty="0" err="1">
                <a:solidFill>
                  <a:srgbClr val="41A6D9"/>
                </a:solidFill>
                <a:latin typeface="var(--font-monospace)"/>
              </a:rPr>
              <a:t>React</a:t>
            </a:r>
            <a:r>
              <a:rPr lang="en-US" sz="2000" dirty="0" err="1">
                <a:solidFill>
                  <a:srgbClr val="5C6773"/>
                </a:solidFill>
                <a:latin typeface="var(--font-monospace)"/>
              </a:rPr>
              <a:t>.</a:t>
            </a:r>
            <a:r>
              <a:rPr lang="en-US" sz="2000" dirty="0" err="1">
                <a:solidFill>
                  <a:srgbClr val="41A6D9"/>
                </a:solidFill>
                <a:latin typeface="var(--font-monospace)"/>
              </a:rPr>
              <a:t>Component</a:t>
            </a:r>
            <a:r>
              <a:rPr lang="en-US" sz="2000" dirty="0">
                <a:solidFill>
                  <a:srgbClr val="5C6773"/>
                </a:solidFill>
                <a:latin typeface="var(--font-monospace)"/>
              </a:rPr>
              <a:t> {</a:t>
            </a:r>
          </a:p>
          <a:p>
            <a:r>
              <a:rPr lang="en-US" sz="2000" dirty="0">
                <a:solidFill>
                  <a:srgbClr val="5C6773"/>
                </a:solidFill>
                <a:latin typeface="var(--font-monospace)"/>
              </a:rPr>
              <a:t>  </a:t>
            </a:r>
            <a:r>
              <a:rPr lang="en-US" sz="2000" dirty="0">
                <a:solidFill>
                  <a:srgbClr val="F2590C"/>
                </a:solidFill>
                <a:latin typeface="var(--font-monospace)"/>
              </a:rPr>
              <a:t>constructor</a:t>
            </a:r>
            <a:r>
              <a:rPr lang="en-US" sz="2000" dirty="0">
                <a:solidFill>
                  <a:srgbClr val="5C6773"/>
                </a:solidFill>
                <a:latin typeface="var(--font-monospace)"/>
              </a:rPr>
              <a:t>(props) {</a:t>
            </a:r>
          </a:p>
          <a:p>
            <a:r>
              <a:rPr lang="en-US" sz="2000" dirty="0">
                <a:solidFill>
                  <a:srgbClr val="5C6773"/>
                </a:solidFill>
                <a:latin typeface="var(--font-monospace)"/>
              </a:rPr>
              <a:t>    </a:t>
            </a:r>
            <a:r>
              <a:rPr lang="en-US" sz="2000" dirty="0">
                <a:solidFill>
                  <a:srgbClr val="F2590C"/>
                </a:solidFill>
                <a:latin typeface="var(--font-monospace)"/>
              </a:rPr>
              <a:t>super</a:t>
            </a:r>
            <a:r>
              <a:rPr lang="en-US" sz="2000" dirty="0">
                <a:solidFill>
                  <a:srgbClr val="5C6773"/>
                </a:solidFill>
                <a:latin typeface="var(--font-monospace)"/>
              </a:rPr>
              <a:t>(props);</a:t>
            </a:r>
          </a:p>
          <a:p>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.state</a:t>
            </a:r>
            <a:r>
              <a:rPr lang="en-US" sz="2000" dirty="0">
                <a:solidFill>
                  <a:srgbClr val="5C6773"/>
                </a:solidFill>
                <a:latin typeface="var(--font-monospace)"/>
              </a:rPr>
              <a:t> = {value: </a:t>
            </a:r>
            <a:r>
              <a:rPr lang="en-US" sz="2000" dirty="0">
                <a:solidFill>
                  <a:srgbClr val="86B300"/>
                </a:solidFill>
                <a:latin typeface="var(--font-monospace)"/>
              </a:rPr>
              <a:t>''</a:t>
            </a:r>
            <a:r>
              <a:rPr lang="en-US" sz="2000" dirty="0">
                <a:solidFill>
                  <a:srgbClr val="5C6773"/>
                </a:solidFill>
                <a:latin typeface="var(--font-monospace)"/>
              </a:rPr>
              <a:t>};</a:t>
            </a:r>
          </a:p>
          <a:p>
            <a:br>
              <a:rPr lang="en-US" sz="2000" dirty="0">
                <a:solidFill>
                  <a:srgbClr val="5C6773"/>
                </a:solidFill>
                <a:latin typeface="var(--font-monospace)"/>
              </a:rPr>
            </a:br>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.handleChange</a:t>
            </a:r>
            <a:r>
              <a:rPr lang="en-US" sz="2000" dirty="0">
                <a:solidFill>
                  <a:srgbClr val="5C6773"/>
                </a:solidFill>
                <a:latin typeface="var(--font-monospace)"/>
              </a:rPr>
              <a:t> = </a:t>
            </a:r>
            <a:r>
              <a:rPr lang="en-US" sz="2000" dirty="0" err="1">
                <a:solidFill>
                  <a:srgbClr val="F2590C"/>
                </a:solidFill>
                <a:latin typeface="var(--font-monospace)"/>
              </a:rPr>
              <a:t>this</a:t>
            </a:r>
            <a:r>
              <a:rPr lang="en-US" sz="2000" dirty="0" err="1">
                <a:solidFill>
                  <a:srgbClr val="5C6773"/>
                </a:solidFill>
                <a:latin typeface="var(--font-monospace)"/>
              </a:rPr>
              <a:t>.handleChange.bind</a:t>
            </a:r>
            <a:r>
              <a:rPr lang="en-US" sz="2000" dirty="0">
                <a:solidFill>
                  <a:srgbClr val="5C6773"/>
                </a:solidFill>
                <a:latin typeface="var(--font-monospace)"/>
              </a:rPr>
              <a:t>(</a:t>
            </a:r>
            <a:r>
              <a:rPr lang="en-US" sz="2000" dirty="0">
                <a:solidFill>
                  <a:srgbClr val="F2590C"/>
                </a:solidFill>
                <a:latin typeface="var(--font-monospace)"/>
              </a:rPr>
              <a:t>this</a:t>
            </a:r>
            <a:r>
              <a:rPr lang="en-US" sz="2000" dirty="0">
                <a:solidFill>
                  <a:srgbClr val="5C6773"/>
                </a:solidFill>
                <a:latin typeface="var(--font-monospace)"/>
              </a:rPr>
              <a:t>);</a:t>
            </a:r>
          </a:p>
          <a:p>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.handleSubmit</a:t>
            </a:r>
            <a:r>
              <a:rPr lang="en-US" sz="2000" dirty="0">
                <a:solidFill>
                  <a:srgbClr val="5C6773"/>
                </a:solidFill>
                <a:latin typeface="var(--font-monospace)"/>
              </a:rPr>
              <a:t> = </a:t>
            </a:r>
            <a:r>
              <a:rPr lang="en-US" sz="2000" dirty="0" err="1">
                <a:solidFill>
                  <a:srgbClr val="F2590C"/>
                </a:solidFill>
                <a:latin typeface="var(--font-monospace)"/>
              </a:rPr>
              <a:t>this</a:t>
            </a:r>
            <a:r>
              <a:rPr lang="en-US" sz="2000" dirty="0" err="1">
                <a:solidFill>
                  <a:srgbClr val="5C6773"/>
                </a:solidFill>
                <a:latin typeface="var(--font-monospace)"/>
              </a:rPr>
              <a:t>.handleSubmit.bind</a:t>
            </a:r>
            <a:r>
              <a:rPr lang="en-US" sz="2000" dirty="0">
                <a:solidFill>
                  <a:srgbClr val="5C6773"/>
                </a:solidFill>
                <a:latin typeface="var(--font-monospace)"/>
              </a:rPr>
              <a:t>(</a:t>
            </a:r>
            <a:r>
              <a:rPr lang="en-US" sz="2000" dirty="0">
                <a:solidFill>
                  <a:srgbClr val="F2590C"/>
                </a:solidFill>
                <a:latin typeface="var(--font-monospace)"/>
              </a:rPr>
              <a:t>this</a:t>
            </a:r>
            <a:r>
              <a:rPr lang="en-US" sz="2000" dirty="0">
                <a:solidFill>
                  <a:srgbClr val="5C6773"/>
                </a:solidFill>
                <a:latin typeface="var(--font-monospace)"/>
              </a:rPr>
              <a:t>);</a:t>
            </a:r>
          </a:p>
          <a:p>
            <a:r>
              <a:rPr lang="en-US" sz="2000" dirty="0">
                <a:solidFill>
                  <a:srgbClr val="5C6773"/>
                </a:solidFill>
                <a:latin typeface="var(--font-monospace)"/>
              </a:rPr>
              <a:t>  }</a:t>
            </a:r>
          </a:p>
          <a:p>
            <a:br>
              <a:rPr lang="en-US" sz="2000" dirty="0">
                <a:solidFill>
                  <a:srgbClr val="5C6773"/>
                </a:solidFill>
                <a:latin typeface="var(--font-monospace)"/>
              </a:rPr>
            </a:br>
            <a:r>
              <a:rPr lang="en-US" sz="2000" dirty="0">
                <a:solidFill>
                  <a:srgbClr val="5C6773"/>
                </a:solidFill>
                <a:latin typeface="var(--font-monospace)"/>
              </a:rPr>
              <a:t>  </a:t>
            </a:r>
            <a:r>
              <a:rPr lang="en-US" sz="2000" dirty="0" err="1">
                <a:solidFill>
                  <a:srgbClr val="5C6773"/>
                </a:solidFill>
                <a:latin typeface="var(--font-monospace)"/>
              </a:rPr>
              <a:t>handleChange</a:t>
            </a:r>
            <a:r>
              <a:rPr lang="en-US" sz="2000" dirty="0">
                <a:solidFill>
                  <a:srgbClr val="5C6773"/>
                </a:solidFill>
                <a:latin typeface="var(--font-monospace)"/>
              </a:rPr>
              <a:t>(event) {</a:t>
            </a:r>
          </a:p>
          <a:p>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.setState</a:t>
            </a:r>
            <a:r>
              <a:rPr lang="en-US" sz="2000" dirty="0">
                <a:solidFill>
                  <a:srgbClr val="5C6773"/>
                </a:solidFill>
                <a:latin typeface="var(--font-monospace)"/>
              </a:rPr>
              <a:t>({value: </a:t>
            </a:r>
            <a:r>
              <a:rPr lang="en-US" sz="2000" dirty="0" err="1">
                <a:solidFill>
                  <a:srgbClr val="5C6773"/>
                </a:solidFill>
                <a:latin typeface="var(--font-monospace)"/>
              </a:rPr>
              <a:t>event.target.value</a:t>
            </a:r>
            <a:r>
              <a:rPr lang="en-US" sz="2000" dirty="0">
                <a:solidFill>
                  <a:srgbClr val="5C6773"/>
                </a:solidFill>
                <a:latin typeface="var(--font-monospace)"/>
              </a:rPr>
              <a:t>});</a:t>
            </a:r>
          </a:p>
          <a:p>
            <a:r>
              <a:rPr lang="en-US" sz="2000" dirty="0">
                <a:solidFill>
                  <a:srgbClr val="5C6773"/>
                </a:solidFill>
                <a:latin typeface="var(--font-monospace)"/>
              </a:rPr>
              <a:t>  }</a:t>
            </a:r>
          </a:p>
          <a:p>
            <a:br>
              <a:rPr lang="en-US" sz="2000" dirty="0">
                <a:solidFill>
                  <a:srgbClr val="5C6773"/>
                </a:solidFill>
                <a:latin typeface="var(--font-monospace)"/>
              </a:rPr>
            </a:br>
            <a:r>
              <a:rPr lang="en-US" sz="2000" dirty="0">
                <a:solidFill>
                  <a:srgbClr val="5C6773"/>
                </a:solidFill>
                <a:latin typeface="var(--font-monospace)"/>
              </a:rPr>
              <a:t>  </a:t>
            </a:r>
            <a:r>
              <a:rPr lang="en-US" sz="2000" dirty="0" err="1">
                <a:solidFill>
                  <a:srgbClr val="5C6773"/>
                </a:solidFill>
                <a:latin typeface="var(--font-monospace)"/>
              </a:rPr>
              <a:t>handleSubmit</a:t>
            </a:r>
            <a:r>
              <a:rPr lang="en-US" sz="2000" dirty="0">
                <a:solidFill>
                  <a:srgbClr val="5C6773"/>
                </a:solidFill>
                <a:latin typeface="var(--font-monospace)"/>
              </a:rPr>
              <a:t>(event) {</a:t>
            </a:r>
          </a:p>
          <a:p>
            <a:r>
              <a:rPr lang="en-US" sz="2000" dirty="0">
                <a:solidFill>
                  <a:srgbClr val="5C6773"/>
                </a:solidFill>
                <a:latin typeface="var(--font-monospace)"/>
              </a:rPr>
              <a:t>    alert(</a:t>
            </a:r>
            <a:r>
              <a:rPr lang="en-US" sz="2000" dirty="0">
                <a:solidFill>
                  <a:srgbClr val="86B300"/>
                </a:solidFill>
                <a:latin typeface="var(--font-monospace)"/>
              </a:rPr>
              <a:t>'A name was submitted: '</a:t>
            </a:r>
            <a:r>
              <a:rPr lang="en-US" sz="2000" dirty="0">
                <a:solidFill>
                  <a:srgbClr val="5C6773"/>
                </a:solidFill>
                <a:latin typeface="var(--font-monospace)"/>
              </a:rPr>
              <a:t> + </a:t>
            </a:r>
            <a:r>
              <a:rPr lang="en-US" sz="2000" dirty="0" err="1">
                <a:solidFill>
                  <a:srgbClr val="F2590C"/>
                </a:solidFill>
                <a:latin typeface="var(--font-monospace)"/>
              </a:rPr>
              <a:t>this</a:t>
            </a:r>
            <a:r>
              <a:rPr lang="en-US" sz="2000" dirty="0" err="1">
                <a:solidFill>
                  <a:srgbClr val="5C6773"/>
                </a:solidFill>
                <a:latin typeface="var(--font-monospace)"/>
              </a:rPr>
              <a:t>.state.value</a:t>
            </a:r>
            <a:r>
              <a:rPr lang="en-US" sz="2000" dirty="0">
                <a:solidFill>
                  <a:srgbClr val="5C6773"/>
                </a:solidFill>
                <a:latin typeface="var(--font-monospace)"/>
              </a:rPr>
              <a:t>);</a:t>
            </a:r>
          </a:p>
          <a:p>
            <a:r>
              <a:rPr lang="en-US" sz="2000" dirty="0">
                <a:solidFill>
                  <a:srgbClr val="5C6773"/>
                </a:solidFill>
                <a:latin typeface="var(--font-monospace)"/>
              </a:rPr>
              <a:t>    </a:t>
            </a:r>
            <a:r>
              <a:rPr lang="en-US" sz="2000" dirty="0" err="1">
                <a:solidFill>
                  <a:srgbClr val="5C6773"/>
                </a:solidFill>
                <a:latin typeface="var(--font-monospace)"/>
              </a:rPr>
              <a:t>event.preventDefault</a:t>
            </a:r>
            <a:r>
              <a:rPr lang="en-US" sz="2000" dirty="0">
                <a:solidFill>
                  <a:srgbClr val="5C6773"/>
                </a:solidFill>
                <a:latin typeface="var(--font-monospace)"/>
              </a:rPr>
              <a:t>();</a:t>
            </a:r>
          </a:p>
          <a:p>
            <a:r>
              <a:rPr lang="en-US" sz="2000" dirty="0">
                <a:solidFill>
                  <a:srgbClr val="5C6773"/>
                </a:solidFill>
                <a:latin typeface="var(--font-monospace)"/>
              </a:rPr>
              <a:t>  }</a:t>
            </a:r>
          </a:p>
        </p:txBody>
      </p:sp>
      <p:sp>
        <p:nvSpPr>
          <p:cNvPr id="7" name="Rectangle 6">
            <a:extLst>
              <a:ext uri="{FF2B5EF4-FFF2-40B4-BE49-F238E27FC236}">
                <a16:creationId xmlns:a16="http://schemas.microsoft.com/office/drawing/2014/main" id="{9AE21CF3-AAE0-324F-9C4F-B52E0DF39A95}"/>
              </a:ext>
            </a:extLst>
          </p:cNvPr>
          <p:cNvSpPr/>
          <p:nvPr/>
        </p:nvSpPr>
        <p:spPr>
          <a:xfrm>
            <a:off x="6526302" y="1891485"/>
            <a:ext cx="5432612" cy="3970318"/>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&lt;form </a:t>
            </a:r>
            <a:r>
              <a:rPr lang="en-US" sz="1800" dirty="0" err="1">
                <a:solidFill>
                  <a:srgbClr val="5C6773"/>
                </a:solidFill>
                <a:latin typeface="var(--font-monospace)"/>
              </a:rPr>
              <a:t>onSubmit</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.handleSubmit</a:t>
            </a:r>
            <a:r>
              <a:rPr lang="en-US" sz="1800" dirty="0">
                <a:solidFill>
                  <a:srgbClr val="5C6773"/>
                </a:solidFill>
                <a:latin typeface="var(--font-monospace)"/>
              </a:rPr>
              <a:t>}&gt;</a:t>
            </a:r>
          </a:p>
          <a:p>
            <a:r>
              <a:rPr lang="en-US" sz="1800" dirty="0">
                <a:solidFill>
                  <a:srgbClr val="5C6773"/>
                </a:solidFill>
                <a:latin typeface="var(--font-monospace)"/>
              </a:rPr>
              <a:t>        &lt;label&gt;</a:t>
            </a:r>
          </a:p>
          <a:p>
            <a:r>
              <a:rPr lang="en-US" sz="1800" dirty="0">
                <a:solidFill>
                  <a:srgbClr val="5C6773"/>
                </a:solidFill>
                <a:latin typeface="var(--font-monospace)"/>
              </a:rPr>
              <a:t>          </a:t>
            </a:r>
            <a:r>
              <a:rPr lang="en-US" sz="1800" dirty="0">
                <a:solidFill>
                  <a:srgbClr val="41A6D9"/>
                </a:solidFill>
                <a:latin typeface="var(--font-monospace)"/>
              </a:rPr>
              <a:t>Name</a:t>
            </a:r>
            <a:r>
              <a:rPr lang="en-US" sz="1800" dirty="0">
                <a:solidFill>
                  <a:srgbClr val="5C6773"/>
                </a:solidFill>
                <a:latin typeface="var(--font-monospace)"/>
              </a:rPr>
              <a:t>:</a:t>
            </a:r>
          </a:p>
          <a:p>
            <a:r>
              <a:rPr lang="en-US" sz="1800" dirty="0">
                <a:solidFill>
                  <a:srgbClr val="5C6773"/>
                </a:solidFill>
                <a:latin typeface="var(--font-monospace)"/>
              </a:rPr>
              <a:t>          &lt;input type=</a:t>
            </a:r>
            <a:r>
              <a:rPr lang="en-US" sz="1800" dirty="0">
                <a:solidFill>
                  <a:srgbClr val="86B300"/>
                </a:solidFill>
                <a:latin typeface="var(--font-monospace)"/>
              </a:rPr>
              <a:t>"text"</a:t>
            </a:r>
            <a:endParaRPr lang="en-US" sz="1800" dirty="0">
              <a:solidFill>
                <a:srgbClr val="5C6773"/>
              </a:solidFill>
              <a:latin typeface="var(--font-monospace)"/>
            </a:endParaRPr>
          </a:p>
          <a:p>
            <a:r>
              <a:rPr lang="en-US" sz="1800" dirty="0">
                <a:solidFill>
                  <a:srgbClr val="5C6773"/>
                </a:solidFill>
                <a:latin typeface="var(--font-monospace)"/>
              </a:rPr>
              <a:t>            value={</a:t>
            </a:r>
            <a:r>
              <a:rPr lang="en-US" sz="1800" dirty="0" err="1">
                <a:solidFill>
                  <a:srgbClr val="F2590C"/>
                </a:solidFill>
                <a:latin typeface="var(--font-monospace)"/>
              </a:rPr>
              <a:t>this</a:t>
            </a:r>
            <a:r>
              <a:rPr lang="en-US" sz="1800" dirty="0" err="1">
                <a:solidFill>
                  <a:srgbClr val="5C6773"/>
                </a:solidFill>
                <a:latin typeface="var(--font-monospace)"/>
              </a:rPr>
              <a:t>.state.value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&lt;/label&gt;</a:t>
            </a:r>
          </a:p>
          <a:p>
            <a:r>
              <a:rPr lang="en-US" sz="1800" dirty="0">
                <a:solidFill>
                  <a:srgbClr val="5C6773"/>
                </a:solidFill>
                <a:latin typeface="var(--font-monospace)"/>
              </a:rPr>
              <a:t>        &lt;input type=</a:t>
            </a:r>
            <a:r>
              <a:rPr lang="en-US" sz="1800" dirty="0">
                <a:solidFill>
                  <a:srgbClr val="86B300"/>
                </a:solidFill>
                <a:latin typeface="var(--font-monospace)"/>
              </a:rPr>
              <a:t>"submit"</a:t>
            </a:r>
            <a:r>
              <a:rPr lang="en-US" sz="1800" dirty="0">
                <a:solidFill>
                  <a:srgbClr val="5C6773"/>
                </a:solidFill>
                <a:latin typeface="var(--font-monospace)"/>
              </a:rPr>
              <a:t> value=</a:t>
            </a:r>
            <a:r>
              <a:rPr lang="en-US" sz="1800" dirty="0">
                <a:solidFill>
                  <a:srgbClr val="86B300"/>
                </a:solidFill>
                <a:latin typeface="var(--font-monospace)"/>
              </a:rPr>
              <a:t>"Submit"</a:t>
            </a:r>
            <a:r>
              <a:rPr lang="en-US" sz="1800" dirty="0">
                <a:solidFill>
                  <a:srgbClr val="5C6773"/>
                </a:solidFill>
                <a:latin typeface="var(--font-monospace)"/>
              </a:rPr>
              <a:t> /&gt;</a:t>
            </a:r>
          </a:p>
          <a:p>
            <a:r>
              <a:rPr lang="en-US" sz="1800" dirty="0">
                <a:solidFill>
                  <a:srgbClr val="5C6773"/>
                </a:solidFill>
                <a:latin typeface="var(--font-monospace)"/>
              </a:rPr>
              <a:t>      &lt;/form&gt;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8" name="Rectangle 7">
            <a:extLst>
              <a:ext uri="{FF2B5EF4-FFF2-40B4-BE49-F238E27FC236}">
                <a16:creationId xmlns:a16="http://schemas.microsoft.com/office/drawing/2014/main" id="{4D9038D2-E6E9-014F-A444-F8B6D89E4204}"/>
              </a:ext>
            </a:extLst>
          </p:cNvPr>
          <p:cNvSpPr/>
          <p:nvPr/>
        </p:nvSpPr>
        <p:spPr>
          <a:xfrm>
            <a:off x="286870" y="288311"/>
            <a:ext cx="8180298"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For example, if we want to make the previous example log the name when it is submitted, we can write the form as a controlled component: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063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3FCDB5-8B00-3A43-B1AB-8223745921D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65FFCC98-DBD4-064C-8F6D-804BF900B4E7}"/>
              </a:ext>
            </a:extLst>
          </p:cNvPr>
          <p:cNvSpPr/>
          <p:nvPr/>
        </p:nvSpPr>
        <p:spPr>
          <a:xfrm>
            <a:off x="1308846" y="1774482"/>
            <a:ext cx="8910917" cy="2554545"/>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Since the </a:t>
            </a:r>
            <a:r>
              <a:rPr lang="en-US" sz="2000" b="1" dirty="0">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attribute is set on our form element, the displayed value will always be </a:t>
            </a:r>
            <a:r>
              <a:rPr lang="en-US" sz="2000" b="1" dirty="0" err="1">
                <a:latin typeface="Arial" panose="020B0604020202020204" pitchFamily="34" charset="0"/>
                <a:cs typeface="Arial" panose="020B0604020202020204" pitchFamily="34" charset="0"/>
              </a:rPr>
              <a:t>this.state.value</a:t>
            </a:r>
            <a:r>
              <a:rPr lang="en-US" sz="2000" dirty="0">
                <a:latin typeface="Arial" panose="020B0604020202020204" pitchFamily="34" charset="0"/>
                <a:cs typeface="Arial" panose="020B0604020202020204" pitchFamily="34" charset="0"/>
              </a:rPr>
              <a:t>, making the React state the source of truth.</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Since </a:t>
            </a:r>
            <a:r>
              <a:rPr lang="en-US" sz="2000" b="1" dirty="0" err="1">
                <a:latin typeface="Arial" panose="020B0604020202020204" pitchFamily="34" charset="0"/>
                <a:cs typeface="Arial" panose="020B0604020202020204" pitchFamily="34" charset="0"/>
              </a:rPr>
              <a:t>handleChange</a:t>
            </a:r>
            <a:r>
              <a:rPr lang="en-US" sz="2000" dirty="0">
                <a:latin typeface="Arial" panose="020B0604020202020204" pitchFamily="34" charset="0"/>
                <a:cs typeface="Arial" panose="020B0604020202020204" pitchFamily="34" charset="0"/>
              </a:rPr>
              <a:t> runs on every keystroke to update the React state, the displayed value will update as the user types.</a:t>
            </a:r>
          </a:p>
          <a:p>
            <a:pPr>
              <a:spcBef>
                <a:spcPts val="600"/>
              </a:spcBef>
              <a:spcAft>
                <a:spcPts val="600"/>
              </a:spcAft>
            </a:pPr>
            <a:r>
              <a:rPr lang="en-US" sz="2000" dirty="0">
                <a:latin typeface="Arial" panose="020B0604020202020204" pitchFamily="34" charset="0"/>
                <a:cs typeface="Arial" panose="020B0604020202020204" pitchFamily="34" charset="0"/>
              </a:rPr>
              <a:t>With a controlled component, the input’s value is always driven by the React state. While this means you have to type a bit more code, you can now pass the value to other UI elements too, or reset it from other event handlers.</a:t>
            </a:r>
          </a:p>
        </p:txBody>
      </p:sp>
    </p:spTree>
    <p:extLst>
      <p:ext uri="{BB962C8B-B14F-4D97-AF65-F5344CB8AC3E}">
        <p14:creationId xmlns:p14="http://schemas.microsoft.com/office/powerpoint/2010/main" val="4046337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CCE73-C044-0B43-B7C3-771F8BCE8306}"/>
              </a:ext>
            </a:extLst>
          </p:cNvPr>
          <p:cNvSpPr>
            <a:spLocks noGrp="1"/>
          </p:cNvSpPr>
          <p:nvPr>
            <p:ph type="title"/>
          </p:nvPr>
        </p:nvSpPr>
        <p:spPr/>
        <p:txBody>
          <a:bodyPr/>
          <a:lstStyle/>
          <a:p>
            <a:r>
              <a:rPr lang="en-US" dirty="0"/>
              <a:t>The </a:t>
            </a:r>
            <a:r>
              <a:rPr lang="en-US" dirty="0" err="1"/>
              <a:t>textarea</a:t>
            </a:r>
            <a:r>
              <a:rPr lang="en-US" dirty="0"/>
              <a:t> Tag</a:t>
            </a:r>
            <a:endParaRPr lang="en-VN" dirty="0"/>
          </a:p>
        </p:txBody>
      </p:sp>
      <p:sp>
        <p:nvSpPr>
          <p:cNvPr id="2" name="Slide Number Placeholder 1">
            <a:extLst>
              <a:ext uri="{FF2B5EF4-FFF2-40B4-BE49-F238E27FC236}">
                <a16:creationId xmlns:a16="http://schemas.microsoft.com/office/drawing/2014/main" id="{CA3D828F-E5C0-C64D-9CEF-E041A9FA863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4" name="Rectangle 3">
            <a:extLst>
              <a:ext uri="{FF2B5EF4-FFF2-40B4-BE49-F238E27FC236}">
                <a16:creationId xmlns:a16="http://schemas.microsoft.com/office/drawing/2014/main" id="{8CC95EBE-C072-8A4D-99AB-F13E9ABA7F45}"/>
              </a:ext>
            </a:extLst>
          </p:cNvPr>
          <p:cNvSpPr/>
          <p:nvPr/>
        </p:nvSpPr>
        <p:spPr>
          <a:xfrm>
            <a:off x="838200" y="1876618"/>
            <a:ext cx="4740400"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HTML, a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textarea</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element defines its text by its children:</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EAB7260-1A43-464B-9F1F-EB9FA6C13F6F}"/>
              </a:ext>
            </a:extLst>
          </p:cNvPr>
          <p:cNvSpPr/>
          <p:nvPr/>
        </p:nvSpPr>
        <p:spPr>
          <a:xfrm>
            <a:off x="1757082" y="2600691"/>
            <a:ext cx="6096000" cy="923330"/>
          </a:xfrm>
          <a:prstGeom prst="rect">
            <a:avLst/>
          </a:prstGeom>
          <a:solidFill>
            <a:schemeClr val="bg1">
              <a:lumMod val="95000"/>
            </a:schemeClr>
          </a:solidFill>
        </p:spPr>
        <p:txBody>
          <a:bodyPr>
            <a:spAutoFit/>
          </a:bodyPr>
          <a:lstStyle/>
          <a:p>
            <a:r>
              <a:rPr lang="en-US" sz="1800" dirty="0">
                <a:solidFill>
                  <a:srgbClr val="5C6773"/>
                </a:solidFill>
                <a:latin typeface="var(--font-monospace)"/>
              </a:rPr>
              <a:t>&lt;</a:t>
            </a:r>
            <a:r>
              <a:rPr lang="en-US" sz="1800" dirty="0" err="1">
                <a:solidFill>
                  <a:srgbClr val="5C6773"/>
                </a:solidFill>
                <a:latin typeface="var(--font-monospace)"/>
              </a:rPr>
              <a:t>textarea</a:t>
            </a:r>
            <a:r>
              <a:rPr lang="en-US" sz="1800" dirty="0">
                <a:solidFill>
                  <a:srgbClr val="5C6773"/>
                </a:solidFill>
                <a:latin typeface="var(--font-monospace)"/>
              </a:rPr>
              <a:t>&gt;</a:t>
            </a:r>
          </a:p>
          <a:p>
            <a:r>
              <a:rPr lang="en-US" sz="1800" dirty="0">
                <a:solidFill>
                  <a:srgbClr val="5C6773"/>
                </a:solidFill>
                <a:latin typeface="var(--font-monospace)"/>
              </a:rPr>
              <a:t>  Hello there, this is some text in a text area</a:t>
            </a:r>
          </a:p>
          <a:p>
            <a:r>
              <a:rPr lang="en-US" sz="1800" dirty="0">
                <a:solidFill>
                  <a:srgbClr val="5C6773"/>
                </a:solidFill>
                <a:latin typeface="var(--font-monospace)"/>
              </a:rPr>
              <a:t>&lt;/</a:t>
            </a:r>
            <a:r>
              <a:rPr lang="en-US" sz="1800" dirty="0" err="1">
                <a:solidFill>
                  <a:srgbClr val="5C6773"/>
                </a:solidFill>
                <a:latin typeface="var(--font-monospace)"/>
              </a:rPr>
              <a:t>textarea</a:t>
            </a:r>
            <a:r>
              <a:rPr lang="en-US" sz="1800" dirty="0">
                <a:solidFill>
                  <a:srgbClr val="5C6773"/>
                </a:solidFill>
                <a:latin typeface="var(--font-monospace)"/>
              </a:rPr>
              <a:t>&gt;</a:t>
            </a:r>
          </a:p>
        </p:txBody>
      </p:sp>
      <p:sp>
        <p:nvSpPr>
          <p:cNvPr id="6" name="Rectangle 5">
            <a:extLst>
              <a:ext uri="{FF2B5EF4-FFF2-40B4-BE49-F238E27FC236}">
                <a16:creationId xmlns:a16="http://schemas.microsoft.com/office/drawing/2014/main" id="{F7DA1499-250A-2E4A-A9A9-5E76FED0F145}"/>
              </a:ext>
            </a:extLst>
          </p:cNvPr>
          <p:cNvSpPr/>
          <p:nvPr/>
        </p:nvSpPr>
        <p:spPr>
          <a:xfrm>
            <a:off x="838200" y="4034605"/>
            <a:ext cx="10098741"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React, a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textarea</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uses a </a:t>
            </a:r>
            <a:r>
              <a:rPr lang="en-US" sz="2000" b="1" dirty="0">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attribute instead. This way, a form using a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textarea</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can be written very similarly to a form that uses a single-line input: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135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F36FC9-0BCB-664C-9D9C-4B4A59B0BB9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4" name="Rectangle 3">
            <a:extLst>
              <a:ext uri="{FF2B5EF4-FFF2-40B4-BE49-F238E27FC236}">
                <a16:creationId xmlns:a16="http://schemas.microsoft.com/office/drawing/2014/main" id="{4D3005C3-3EB6-1047-9A74-9F012B472571}"/>
              </a:ext>
            </a:extLst>
          </p:cNvPr>
          <p:cNvSpPr/>
          <p:nvPr/>
        </p:nvSpPr>
        <p:spPr>
          <a:xfrm>
            <a:off x="246531" y="906601"/>
            <a:ext cx="6096000" cy="5632311"/>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EssayForm</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value: </a:t>
            </a:r>
            <a:r>
              <a:rPr lang="en-US" sz="1800" dirty="0">
                <a:solidFill>
                  <a:srgbClr val="86B300"/>
                </a:solidFill>
                <a:latin typeface="var(--font-monospace)"/>
              </a:rPr>
              <a:t>'Please write an essay about your favorite DOM element.'</a:t>
            </a:r>
            <a:endParaRPr lang="en-US" sz="1800" dirty="0">
              <a:solidFill>
                <a:srgbClr val="5C6773"/>
              </a:solidFill>
              <a:latin typeface="var(--font-monospace)"/>
            </a:endParaRP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.handleSubmit</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.handleSubmit.bind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(event)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({value: </a:t>
            </a:r>
            <a:r>
              <a:rPr lang="en-US" sz="1800" dirty="0" err="1">
                <a:solidFill>
                  <a:srgbClr val="5C6773"/>
                </a:solidFill>
                <a:latin typeface="var(--font-monospace)"/>
              </a:rPr>
              <a:t>event.target.value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handleSubmit</a:t>
            </a:r>
            <a:r>
              <a:rPr lang="en-US" sz="1800" dirty="0">
                <a:solidFill>
                  <a:srgbClr val="5C6773"/>
                </a:solidFill>
                <a:latin typeface="var(--font-monospace)"/>
              </a:rPr>
              <a:t>(event) {</a:t>
            </a:r>
          </a:p>
          <a:p>
            <a:r>
              <a:rPr lang="en-US" sz="1800" dirty="0">
                <a:solidFill>
                  <a:srgbClr val="5C6773"/>
                </a:solidFill>
                <a:latin typeface="var(--font-monospace)"/>
              </a:rPr>
              <a:t>    alert(</a:t>
            </a:r>
            <a:r>
              <a:rPr lang="en-US" sz="1800" dirty="0">
                <a:solidFill>
                  <a:srgbClr val="86B300"/>
                </a:solidFill>
                <a:latin typeface="var(--font-monospace)"/>
              </a:rPr>
              <a:t>'An essay was submitted: '</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.state.value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event.preventDefault</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E1CD7A94-FB68-A342-A816-EF706CCDFBB8}"/>
              </a:ext>
            </a:extLst>
          </p:cNvPr>
          <p:cNvSpPr/>
          <p:nvPr/>
        </p:nvSpPr>
        <p:spPr>
          <a:xfrm>
            <a:off x="6602504" y="1157551"/>
            <a:ext cx="5342965" cy="3970318"/>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&lt;form </a:t>
            </a:r>
            <a:r>
              <a:rPr lang="en-US" sz="1800" dirty="0" err="1">
                <a:solidFill>
                  <a:srgbClr val="5C6773"/>
                </a:solidFill>
                <a:latin typeface="var(--font-monospace)"/>
              </a:rPr>
              <a:t>onSubmit</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.handleSubmit</a:t>
            </a:r>
            <a:r>
              <a:rPr lang="en-US" sz="1800" dirty="0">
                <a:solidFill>
                  <a:srgbClr val="5C6773"/>
                </a:solidFill>
                <a:latin typeface="var(--font-monospace)"/>
              </a:rPr>
              <a:t>}&gt;</a:t>
            </a:r>
          </a:p>
          <a:p>
            <a:r>
              <a:rPr lang="en-US" sz="1800" dirty="0">
                <a:solidFill>
                  <a:srgbClr val="5C6773"/>
                </a:solidFill>
                <a:latin typeface="var(--font-monospace)"/>
              </a:rPr>
              <a:t>        &lt;label&gt;</a:t>
            </a:r>
          </a:p>
          <a:p>
            <a:r>
              <a:rPr lang="en-US" sz="1800" dirty="0">
                <a:solidFill>
                  <a:srgbClr val="5C6773"/>
                </a:solidFill>
                <a:latin typeface="var(--font-monospace)"/>
              </a:rPr>
              <a:t>          </a:t>
            </a:r>
            <a:r>
              <a:rPr lang="en-US" sz="1800" dirty="0">
                <a:solidFill>
                  <a:srgbClr val="41A6D9"/>
                </a:solidFill>
                <a:latin typeface="var(--font-monospace)"/>
              </a:rPr>
              <a:t>Essay</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5C6773"/>
                </a:solidFill>
                <a:latin typeface="var(--font-monospace)"/>
              </a:rPr>
              <a:t>textarea</a:t>
            </a:r>
            <a:endParaRPr lang="en-US" sz="1800" dirty="0">
              <a:solidFill>
                <a:srgbClr val="5C6773"/>
              </a:solidFill>
              <a:latin typeface="var(--font-monospace)"/>
            </a:endParaRPr>
          </a:p>
          <a:p>
            <a:r>
              <a:rPr lang="en-US" sz="1800" dirty="0">
                <a:solidFill>
                  <a:srgbClr val="5C6773"/>
                </a:solidFill>
                <a:latin typeface="var(--font-monospace)"/>
              </a:rPr>
              <a:t>            value={</a:t>
            </a:r>
            <a:r>
              <a:rPr lang="en-US" sz="1800" dirty="0" err="1">
                <a:solidFill>
                  <a:srgbClr val="F2590C"/>
                </a:solidFill>
                <a:latin typeface="var(--font-monospace)"/>
              </a:rPr>
              <a:t>this</a:t>
            </a:r>
            <a:r>
              <a:rPr lang="en-US" sz="1800" dirty="0" err="1">
                <a:solidFill>
                  <a:srgbClr val="5C6773"/>
                </a:solidFill>
                <a:latin typeface="var(--font-monospace)"/>
              </a:rPr>
              <a:t>.state.value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&lt;/label&gt;</a:t>
            </a:r>
          </a:p>
          <a:p>
            <a:r>
              <a:rPr lang="en-US" sz="1800" dirty="0">
                <a:solidFill>
                  <a:srgbClr val="5C6773"/>
                </a:solidFill>
                <a:latin typeface="var(--font-monospace)"/>
              </a:rPr>
              <a:t>        &lt;input type=</a:t>
            </a:r>
            <a:r>
              <a:rPr lang="en-US" sz="1800" dirty="0">
                <a:solidFill>
                  <a:srgbClr val="86B300"/>
                </a:solidFill>
                <a:latin typeface="var(--font-monospace)"/>
              </a:rPr>
              <a:t>"submit"</a:t>
            </a:r>
            <a:r>
              <a:rPr lang="en-US" sz="1800" dirty="0">
                <a:solidFill>
                  <a:srgbClr val="5C6773"/>
                </a:solidFill>
                <a:latin typeface="var(--font-monospace)"/>
              </a:rPr>
              <a:t> value=</a:t>
            </a:r>
            <a:r>
              <a:rPr lang="en-US" sz="1800" dirty="0">
                <a:solidFill>
                  <a:srgbClr val="86B300"/>
                </a:solidFill>
                <a:latin typeface="var(--font-monospace)"/>
              </a:rPr>
              <a:t>"Submit"</a:t>
            </a:r>
            <a:r>
              <a:rPr lang="en-US" sz="1800" dirty="0">
                <a:solidFill>
                  <a:srgbClr val="5C6773"/>
                </a:solidFill>
                <a:latin typeface="var(--font-monospace)"/>
              </a:rPr>
              <a:t> /&gt;</a:t>
            </a:r>
          </a:p>
          <a:p>
            <a:r>
              <a:rPr lang="en-US" sz="1800" dirty="0">
                <a:solidFill>
                  <a:srgbClr val="5C6773"/>
                </a:solidFill>
                <a:latin typeface="var(--font-monospace)"/>
              </a:rPr>
              <a:t>      &lt;/form&gt;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D1DC6845-2E61-2147-A50B-A59E45726BD4}"/>
              </a:ext>
            </a:extLst>
          </p:cNvPr>
          <p:cNvSpPr/>
          <p:nvPr/>
        </p:nvSpPr>
        <p:spPr>
          <a:xfrm>
            <a:off x="6602503" y="5268157"/>
            <a:ext cx="5342965"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Notice that </a:t>
            </a:r>
            <a:r>
              <a:rPr lang="en-US" sz="2000" dirty="0" err="1">
                <a:highlight>
                  <a:srgbClr val="FFFF00"/>
                </a:highlight>
                <a:latin typeface="Arial" panose="020B0604020202020204" pitchFamily="34" charset="0"/>
                <a:cs typeface="Arial" panose="020B0604020202020204" pitchFamily="34" charset="0"/>
              </a:rPr>
              <a:t>this.state.value</a:t>
            </a:r>
            <a:r>
              <a:rPr lang="en-US" sz="2000" dirty="0">
                <a:latin typeface="Arial" panose="020B0604020202020204" pitchFamily="34" charset="0"/>
                <a:cs typeface="Arial" panose="020B0604020202020204" pitchFamily="34" charset="0"/>
              </a:rPr>
              <a:t> is initialized in the constructor, so that the text area starts off with some text in it.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581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6B1E4-0D09-0C40-89BA-8CC44F4F1E9F}"/>
              </a:ext>
            </a:extLst>
          </p:cNvPr>
          <p:cNvSpPr>
            <a:spLocks noGrp="1"/>
          </p:cNvSpPr>
          <p:nvPr>
            <p:ph type="title"/>
          </p:nvPr>
        </p:nvSpPr>
        <p:spPr/>
        <p:txBody>
          <a:bodyPr/>
          <a:lstStyle/>
          <a:p>
            <a:r>
              <a:rPr lang="en-US" dirty="0"/>
              <a:t>The select Tag</a:t>
            </a:r>
            <a:endParaRPr lang="en-VN" dirty="0"/>
          </a:p>
        </p:txBody>
      </p:sp>
      <p:sp>
        <p:nvSpPr>
          <p:cNvPr id="2" name="Slide Number Placeholder 1">
            <a:extLst>
              <a:ext uri="{FF2B5EF4-FFF2-40B4-BE49-F238E27FC236}">
                <a16:creationId xmlns:a16="http://schemas.microsoft.com/office/drawing/2014/main" id="{F7573BDD-A978-B64F-8C29-9176F9CB2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4" name="Rectangle 3">
            <a:extLst>
              <a:ext uri="{FF2B5EF4-FFF2-40B4-BE49-F238E27FC236}">
                <a16:creationId xmlns:a16="http://schemas.microsoft.com/office/drawing/2014/main" id="{6AC73F86-9355-F84F-8879-BF322FB3EF25}"/>
              </a:ext>
            </a:extLst>
          </p:cNvPr>
          <p:cNvSpPr/>
          <p:nvPr/>
        </p:nvSpPr>
        <p:spPr>
          <a:xfrm>
            <a:off x="838200" y="1701321"/>
            <a:ext cx="1051560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HTML, </a:t>
            </a:r>
            <a:r>
              <a:rPr lang="en-US" sz="2000" dirty="0">
                <a:highlight>
                  <a:srgbClr val="FFFF00"/>
                </a:highlight>
                <a:latin typeface="Arial" panose="020B0604020202020204" pitchFamily="34" charset="0"/>
                <a:cs typeface="Arial" panose="020B0604020202020204" pitchFamily="34" charset="0"/>
              </a:rPr>
              <a:t>&lt;select&gt;</a:t>
            </a:r>
            <a:r>
              <a:rPr lang="en-US" sz="2000" dirty="0">
                <a:latin typeface="Arial" panose="020B0604020202020204" pitchFamily="34" charset="0"/>
                <a:cs typeface="Arial" panose="020B0604020202020204" pitchFamily="34" charset="0"/>
              </a:rPr>
              <a:t> creates a drop-down list. For example, this HTML creates a drop-down list of flavors:</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04AC37F-B13D-B54B-95FD-49E8D8AFB472}"/>
              </a:ext>
            </a:extLst>
          </p:cNvPr>
          <p:cNvSpPr/>
          <p:nvPr/>
        </p:nvSpPr>
        <p:spPr>
          <a:xfrm>
            <a:off x="3048000" y="2551837"/>
            <a:ext cx="6096000" cy="1754326"/>
          </a:xfrm>
          <a:prstGeom prst="rect">
            <a:avLst/>
          </a:prstGeom>
          <a:solidFill>
            <a:schemeClr val="bg1">
              <a:lumMod val="95000"/>
            </a:schemeClr>
          </a:solidFill>
        </p:spPr>
        <p:txBody>
          <a:bodyPr>
            <a:spAutoFit/>
          </a:bodyPr>
          <a:lstStyle/>
          <a:p>
            <a:r>
              <a:rPr lang="en-US" sz="1800" dirty="0">
                <a:solidFill>
                  <a:srgbClr val="5C6773"/>
                </a:solidFill>
                <a:latin typeface="var(--font-monospace)"/>
              </a:rPr>
              <a:t>&lt;select&gt;</a:t>
            </a:r>
          </a:p>
          <a:p>
            <a:r>
              <a:rPr lang="en-US" sz="1800" dirty="0">
                <a:solidFill>
                  <a:srgbClr val="5C6773"/>
                </a:solidFill>
                <a:latin typeface="var(--font-monospace)"/>
              </a:rPr>
              <a:t>  &lt;option value=</a:t>
            </a:r>
            <a:r>
              <a:rPr lang="en-US" sz="1800" dirty="0">
                <a:solidFill>
                  <a:srgbClr val="86B300"/>
                </a:solidFill>
                <a:latin typeface="var(--font-monospace)"/>
              </a:rPr>
              <a:t>"grapefruit"</a:t>
            </a:r>
            <a:r>
              <a:rPr lang="en-US" sz="1800" dirty="0">
                <a:solidFill>
                  <a:srgbClr val="5C6773"/>
                </a:solidFill>
                <a:latin typeface="var(--font-monospace)"/>
              </a:rPr>
              <a:t>&gt;</a:t>
            </a:r>
            <a:r>
              <a:rPr lang="en-US" sz="1800" dirty="0">
                <a:solidFill>
                  <a:srgbClr val="41A6D9"/>
                </a:solidFill>
                <a:latin typeface="var(--font-monospace)"/>
              </a:rPr>
              <a:t>Grapefruit</a:t>
            </a:r>
            <a:r>
              <a:rPr lang="en-US" sz="1800" dirty="0">
                <a:solidFill>
                  <a:srgbClr val="5C6773"/>
                </a:solidFill>
                <a:latin typeface="var(--font-monospace)"/>
              </a:rPr>
              <a:t>&lt;/option&gt;</a:t>
            </a:r>
          </a:p>
          <a:p>
            <a:r>
              <a:rPr lang="en-US" sz="1800" dirty="0">
                <a:solidFill>
                  <a:srgbClr val="5C6773"/>
                </a:solidFill>
                <a:latin typeface="var(--font-monospace)"/>
              </a:rPr>
              <a:t>  &lt;option value=</a:t>
            </a:r>
            <a:r>
              <a:rPr lang="en-US" sz="1800" dirty="0">
                <a:solidFill>
                  <a:srgbClr val="86B300"/>
                </a:solidFill>
                <a:latin typeface="var(--font-monospace)"/>
              </a:rPr>
              <a:t>"lime"</a:t>
            </a:r>
            <a:r>
              <a:rPr lang="en-US" sz="1800" dirty="0">
                <a:solidFill>
                  <a:srgbClr val="5C6773"/>
                </a:solidFill>
                <a:latin typeface="var(--font-monospace)"/>
              </a:rPr>
              <a:t>&gt;</a:t>
            </a:r>
            <a:r>
              <a:rPr lang="en-US" sz="1800" dirty="0">
                <a:solidFill>
                  <a:srgbClr val="41A6D9"/>
                </a:solidFill>
                <a:latin typeface="var(--font-monospace)"/>
              </a:rPr>
              <a:t>Lime</a:t>
            </a:r>
            <a:r>
              <a:rPr lang="en-US" sz="1800" dirty="0">
                <a:solidFill>
                  <a:srgbClr val="5C6773"/>
                </a:solidFill>
                <a:latin typeface="var(--font-monospace)"/>
              </a:rPr>
              <a:t>&lt;/option&gt;</a:t>
            </a:r>
          </a:p>
          <a:p>
            <a:r>
              <a:rPr lang="en-US" sz="1800" dirty="0">
                <a:solidFill>
                  <a:srgbClr val="5C6773"/>
                </a:solidFill>
                <a:latin typeface="var(--font-monospace)"/>
              </a:rPr>
              <a:t>  &lt;option selected value=</a:t>
            </a:r>
            <a:r>
              <a:rPr lang="en-US" sz="1800" dirty="0">
                <a:solidFill>
                  <a:srgbClr val="86B300"/>
                </a:solidFill>
                <a:latin typeface="var(--font-monospace)"/>
              </a:rPr>
              <a:t>"coconut"</a:t>
            </a:r>
            <a:r>
              <a:rPr lang="en-US" sz="1800" dirty="0">
                <a:solidFill>
                  <a:srgbClr val="5C6773"/>
                </a:solidFill>
                <a:latin typeface="var(--font-monospace)"/>
              </a:rPr>
              <a:t>&gt;</a:t>
            </a:r>
            <a:r>
              <a:rPr lang="en-US" sz="1800" dirty="0">
                <a:solidFill>
                  <a:srgbClr val="41A6D9"/>
                </a:solidFill>
                <a:latin typeface="var(--font-monospace)"/>
              </a:rPr>
              <a:t>Coconut</a:t>
            </a:r>
            <a:r>
              <a:rPr lang="en-US" sz="1800" dirty="0">
                <a:solidFill>
                  <a:srgbClr val="5C6773"/>
                </a:solidFill>
                <a:latin typeface="var(--font-monospace)"/>
              </a:rPr>
              <a:t>&lt;/option&gt;</a:t>
            </a:r>
          </a:p>
          <a:p>
            <a:r>
              <a:rPr lang="en-US" sz="1800" dirty="0">
                <a:solidFill>
                  <a:srgbClr val="5C6773"/>
                </a:solidFill>
                <a:latin typeface="var(--font-monospace)"/>
              </a:rPr>
              <a:t>  &lt;option value=</a:t>
            </a:r>
            <a:r>
              <a:rPr lang="en-US" sz="1800" dirty="0">
                <a:solidFill>
                  <a:srgbClr val="86B300"/>
                </a:solidFill>
                <a:latin typeface="var(--font-monospace)"/>
              </a:rPr>
              <a:t>"mango"</a:t>
            </a:r>
            <a:r>
              <a:rPr lang="en-US" sz="1800" dirty="0">
                <a:solidFill>
                  <a:srgbClr val="5C6773"/>
                </a:solidFill>
                <a:latin typeface="var(--font-monospace)"/>
              </a:rPr>
              <a:t>&gt;</a:t>
            </a:r>
            <a:r>
              <a:rPr lang="en-US" sz="1800" dirty="0">
                <a:solidFill>
                  <a:srgbClr val="41A6D9"/>
                </a:solidFill>
                <a:latin typeface="var(--font-monospace)"/>
              </a:rPr>
              <a:t>Mango</a:t>
            </a:r>
            <a:r>
              <a:rPr lang="en-US" sz="1800" dirty="0">
                <a:solidFill>
                  <a:srgbClr val="5C6773"/>
                </a:solidFill>
                <a:latin typeface="var(--font-monospace)"/>
              </a:rPr>
              <a:t>&lt;/option&gt;</a:t>
            </a:r>
          </a:p>
          <a:p>
            <a:r>
              <a:rPr lang="en-US" sz="1800" dirty="0">
                <a:solidFill>
                  <a:srgbClr val="5C6773"/>
                </a:solidFill>
                <a:latin typeface="var(--font-monospace)"/>
              </a:rPr>
              <a:t>&lt;/select&gt;</a:t>
            </a:r>
          </a:p>
        </p:txBody>
      </p:sp>
      <p:sp>
        <p:nvSpPr>
          <p:cNvPr id="6" name="Rectangle 5">
            <a:extLst>
              <a:ext uri="{FF2B5EF4-FFF2-40B4-BE49-F238E27FC236}">
                <a16:creationId xmlns:a16="http://schemas.microsoft.com/office/drawing/2014/main" id="{725DF669-A34E-3D42-90D8-8A76A18D60FE}"/>
              </a:ext>
            </a:extLst>
          </p:cNvPr>
          <p:cNvSpPr/>
          <p:nvPr/>
        </p:nvSpPr>
        <p:spPr>
          <a:xfrm>
            <a:off x="838200" y="4820797"/>
            <a:ext cx="10708341"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Note that the </a:t>
            </a:r>
            <a:r>
              <a:rPr lang="en-US" sz="2000" b="1" dirty="0">
                <a:latin typeface="Arial" panose="020B0604020202020204" pitchFamily="34" charset="0"/>
                <a:cs typeface="Arial" panose="020B0604020202020204" pitchFamily="34" charset="0"/>
              </a:rPr>
              <a:t>Coconut</a:t>
            </a:r>
            <a:r>
              <a:rPr lang="en-US" sz="2000" dirty="0">
                <a:latin typeface="Arial" panose="020B0604020202020204" pitchFamily="34" charset="0"/>
                <a:cs typeface="Arial" panose="020B0604020202020204" pitchFamily="34" charset="0"/>
              </a:rPr>
              <a:t> option is initially </a:t>
            </a:r>
            <a:r>
              <a:rPr lang="en-US" sz="2000" b="1" dirty="0">
                <a:latin typeface="Arial" panose="020B0604020202020204" pitchFamily="34" charset="0"/>
                <a:cs typeface="Arial" panose="020B0604020202020204" pitchFamily="34" charset="0"/>
              </a:rPr>
              <a:t>selected</a:t>
            </a:r>
            <a:r>
              <a:rPr lang="en-US" sz="2000" dirty="0">
                <a:latin typeface="Arial" panose="020B0604020202020204" pitchFamily="34" charset="0"/>
                <a:cs typeface="Arial" panose="020B0604020202020204" pitchFamily="34" charset="0"/>
              </a:rPr>
              <a:t>, because of the </a:t>
            </a:r>
            <a:r>
              <a:rPr lang="en-US" sz="2000" dirty="0">
                <a:highlight>
                  <a:srgbClr val="FFFF00"/>
                </a:highlight>
                <a:latin typeface="Arial" panose="020B0604020202020204" pitchFamily="34" charset="0"/>
                <a:cs typeface="Arial" panose="020B0604020202020204" pitchFamily="34" charset="0"/>
              </a:rPr>
              <a:t>selected</a:t>
            </a:r>
            <a:r>
              <a:rPr lang="en-US" sz="2000" dirty="0">
                <a:latin typeface="Arial" panose="020B0604020202020204" pitchFamily="34" charset="0"/>
                <a:cs typeface="Arial" panose="020B0604020202020204" pitchFamily="34" charset="0"/>
              </a:rPr>
              <a:t> attribute. </a:t>
            </a:r>
          </a:p>
          <a:p>
            <a:pPr>
              <a:spcBef>
                <a:spcPts val="600"/>
              </a:spcBef>
              <a:spcAft>
                <a:spcPts val="600"/>
              </a:spcAft>
            </a:pPr>
            <a:r>
              <a:rPr lang="en-US" sz="2000" dirty="0">
                <a:latin typeface="Arial" panose="020B0604020202020204" pitchFamily="34" charset="0"/>
                <a:cs typeface="Arial" panose="020B0604020202020204" pitchFamily="34" charset="0"/>
              </a:rPr>
              <a:t>React, instead of using this selected attribute, uses a </a:t>
            </a:r>
            <a:r>
              <a:rPr lang="en-US" sz="2000" dirty="0">
                <a:highlight>
                  <a:srgbClr val="FFFF00"/>
                </a:highlight>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attribute on the root select tag. This is more convenient in a controlled component because you only need to update it in one place. </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847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0D4030-8723-F444-94F1-9B88E8D5A89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4" name="Rectangle 3">
            <a:extLst>
              <a:ext uri="{FF2B5EF4-FFF2-40B4-BE49-F238E27FC236}">
                <a16:creationId xmlns:a16="http://schemas.microsoft.com/office/drawing/2014/main" id="{3C881452-0C2A-FF40-92A4-2BB09A01718A}"/>
              </a:ext>
            </a:extLst>
          </p:cNvPr>
          <p:cNvSpPr/>
          <p:nvPr/>
        </p:nvSpPr>
        <p:spPr>
          <a:xfrm>
            <a:off x="519953" y="1426057"/>
            <a:ext cx="5360894" cy="4801314"/>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FlavorForm</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{value: </a:t>
            </a:r>
            <a:r>
              <a:rPr lang="en-US" sz="1800" dirty="0">
                <a:solidFill>
                  <a:srgbClr val="86B300"/>
                </a:solidFill>
                <a:latin typeface="var(--font-monospace)"/>
              </a:rPr>
              <a:t>'coconut'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.handleSubmit</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.handleSubmit.bind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(event)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({value: </a:t>
            </a:r>
            <a:r>
              <a:rPr lang="en-US" sz="1800" dirty="0" err="1">
                <a:solidFill>
                  <a:srgbClr val="5C6773"/>
                </a:solidFill>
                <a:latin typeface="var(--font-monospace)"/>
              </a:rPr>
              <a:t>event.target.value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handleSubmit</a:t>
            </a:r>
            <a:r>
              <a:rPr lang="en-US" sz="1800" dirty="0">
                <a:solidFill>
                  <a:srgbClr val="5C6773"/>
                </a:solidFill>
                <a:latin typeface="var(--font-monospace)"/>
              </a:rPr>
              <a:t>(event) {</a:t>
            </a:r>
          </a:p>
          <a:p>
            <a:r>
              <a:rPr lang="en-US" sz="1800" dirty="0">
                <a:solidFill>
                  <a:srgbClr val="5C6773"/>
                </a:solidFill>
                <a:latin typeface="var(--font-monospace)"/>
              </a:rPr>
              <a:t>    alert(</a:t>
            </a:r>
            <a:r>
              <a:rPr lang="en-US" sz="1800" dirty="0">
                <a:solidFill>
                  <a:srgbClr val="86B300"/>
                </a:solidFill>
                <a:latin typeface="var(--font-monospace)"/>
              </a:rPr>
              <a:t>'Your favorite flavor is: '</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.state.value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event.preventDefault</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6" name="Rectangle 5">
            <a:extLst>
              <a:ext uri="{FF2B5EF4-FFF2-40B4-BE49-F238E27FC236}">
                <a16:creationId xmlns:a16="http://schemas.microsoft.com/office/drawing/2014/main" id="{AC429A4F-1330-6147-A448-77E3311A3D97}"/>
              </a:ext>
            </a:extLst>
          </p:cNvPr>
          <p:cNvSpPr/>
          <p:nvPr/>
        </p:nvSpPr>
        <p:spPr>
          <a:xfrm>
            <a:off x="6096000" y="1269743"/>
            <a:ext cx="5791200" cy="5078313"/>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&lt;form </a:t>
            </a:r>
            <a:r>
              <a:rPr lang="en-US" sz="1800" dirty="0" err="1">
                <a:solidFill>
                  <a:srgbClr val="5C6773"/>
                </a:solidFill>
                <a:latin typeface="var(--font-monospace)"/>
              </a:rPr>
              <a:t>onSubmit</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.handleSubmit</a:t>
            </a:r>
            <a:r>
              <a:rPr lang="en-US" sz="1800" dirty="0">
                <a:solidFill>
                  <a:srgbClr val="5C6773"/>
                </a:solidFill>
                <a:latin typeface="var(--font-monospace)"/>
              </a:rPr>
              <a:t>}&gt;</a:t>
            </a:r>
          </a:p>
          <a:p>
            <a:r>
              <a:rPr lang="en-US" sz="1800" dirty="0">
                <a:solidFill>
                  <a:srgbClr val="5C6773"/>
                </a:solidFill>
                <a:latin typeface="var(--font-monospace)"/>
              </a:rPr>
              <a:t>        &lt;label&gt;</a:t>
            </a:r>
          </a:p>
          <a:p>
            <a:r>
              <a:rPr lang="en-US" sz="1800" dirty="0">
                <a:solidFill>
                  <a:srgbClr val="5C6773"/>
                </a:solidFill>
                <a:latin typeface="var(--font-monospace)"/>
              </a:rPr>
              <a:t>          Pick your favorite flavor:</a:t>
            </a:r>
          </a:p>
          <a:p>
            <a:r>
              <a:rPr lang="en-US" sz="1800" dirty="0">
                <a:solidFill>
                  <a:srgbClr val="5C6773"/>
                </a:solidFill>
                <a:latin typeface="var(--font-monospace)"/>
              </a:rPr>
              <a:t>          &lt;select value={</a:t>
            </a:r>
            <a:r>
              <a:rPr lang="en-US" sz="1800" dirty="0" err="1">
                <a:solidFill>
                  <a:srgbClr val="F2590C"/>
                </a:solidFill>
                <a:latin typeface="var(--font-monospace)"/>
              </a:rPr>
              <a:t>this</a:t>
            </a:r>
            <a:r>
              <a:rPr lang="en-US" sz="1800" dirty="0" err="1">
                <a:solidFill>
                  <a:srgbClr val="5C6773"/>
                </a:solidFill>
                <a:latin typeface="var(--font-monospace)"/>
              </a:rPr>
              <a:t>.state.value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}&gt;</a:t>
            </a:r>
          </a:p>
          <a:p>
            <a:r>
              <a:rPr lang="en-US" sz="1800" dirty="0">
                <a:solidFill>
                  <a:srgbClr val="5C6773"/>
                </a:solidFill>
                <a:latin typeface="var(--font-monospace)"/>
              </a:rPr>
              <a:t>            &lt;option value=</a:t>
            </a:r>
            <a:r>
              <a:rPr lang="en-US" sz="1800" dirty="0">
                <a:solidFill>
                  <a:srgbClr val="86B300"/>
                </a:solidFill>
                <a:latin typeface="var(--font-monospace)"/>
              </a:rPr>
              <a:t>"grapefruit"</a:t>
            </a:r>
            <a:r>
              <a:rPr lang="en-US" sz="1800" dirty="0">
                <a:solidFill>
                  <a:srgbClr val="5C6773"/>
                </a:solidFill>
                <a:latin typeface="var(--font-monospace)"/>
              </a:rPr>
              <a:t>&gt;</a:t>
            </a:r>
            <a:r>
              <a:rPr lang="en-US" sz="1800" dirty="0">
                <a:solidFill>
                  <a:srgbClr val="41A6D9"/>
                </a:solidFill>
                <a:latin typeface="var(--font-monospace)"/>
              </a:rPr>
              <a:t>Grapefruit</a:t>
            </a:r>
            <a:r>
              <a:rPr lang="en-US" sz="1800" dirty="0">
                <a:solidFill>
                  <a:srgbClr val="5C6773"/>
                </a:solidFill>
                <a:latin typeface="var(--font-monospace)"/>
              </a:rPr>
              <a:t>&lt;/option&gt;</a:t>
            </a:r>
          </a:p>
          <a:p>
            <a:r>
              <a:rPr lang="en-US" sz="1800" dirty="0">
                <a:solidFill>
                  <a:srgbClr val="5C6773"/>
                </a:solidFill>
                <a:latin typeface="var(--font-monospace)"/>
              </a:rPr>
              <a:t>            &lt;option value=</a:t>
            </a:r>
            <a:r>
              <a:rPr lang="en-US" sz="1800" dirty="0">
                <a:solidFill>
                  <a:srgbClr val="86B300"/>
                </a:solidFill>
                <a:latin typeface="var(--font-monospace)"/>
              </a:rPr>
              <a:t>"lime"</a:t>
            </a:r>
            <a:r>
              <a:rPr lang="en-US" sz="1800" dirty="0">
                <a:solidFill>
                  <a:srgbClr val="5C6773"/>
                </a:solidFill>
                <a:latin typeface="var(--font-monospace)"/>
              </a:rPr>
              <a:t>&gt;</a:t>
            </a:r>
            <a:r>
              <a:rPr lang="en-US" sz="1800" dirty="0">
                <a:solidFill>
                  <a:srgbClr val="41A6D9"/>
                </a:solidFill>
                <a:latin typeface="var(--font-monospace)"/>
              </a:rPr>
              <a:t>Lime</a:t>
            </a:r>
            <a:r>
              <a:rPr lang="en-US" sz="1800" dirty="0">
                <a:solidFill>
                  <a:srgbClr val="5C6773"/>
                </a:solidFill>
                <a:latin typeface="var(--font-monospace)"/>
              </a:rPr>
              <a:t>&lt;/option&gt;</a:t>
            </a:r>
          </a:p>
          <a:p>
            <a:r>
              <a:rPr lang="en-US" sz="1800" dirty="0">
                <a:solidFill>
                  <a:srgbClr val="5C6773"/>
                </a:solidFill>
                <a:latin typeface="var(--font-monospace)"/>
              </a:rPr>
              <a:t>            &lt;option value=</a:t>
            </a:r>
            <a:r>
              <a:rPr lang="en-US" sz="1800" dirty="0">
                <a:solidFill>
                  <a:srgbClr val="86B300"/>
                </a:solidFill>
                <a:latin typeface="var(--font-monospace)"/>
              </a:rPr>
              <a:t>"coconut"</a:t>
            </a:r>
            <a:r>
              <a:rPr lang="en-US" sz="1800" dirty="0">
                <a:solidFill>
                  <a:srgbClr val="5C6773"/>
                </a:solidFill>
                <a:latin typeface="var(--font-monospace)"/>
              </a:rPr>
              <a:t>&gt;</a:t>
            </a:r>
            <a:r>
              <a:rPr lang="en-US" sz="1800" dirty="0">
                <a:solidFill>
                  <a:srgbClr val="41A6D9"/>
                </a:solidFill>
                <a:latin typeface="var(--font-monospace)"/>
              </a:rPr>
              <a:t>Coconut</a:t>
            </a:r>
            <a:r>
              <a:rPr lang="en-US" sz="1800" dirty="0">
                <a:solidFill>
                  <a:srgbClr val="5C6773"/>
                </a:solidFill>
                <a:latin typeface="var(--font-monospace)"/>
              </a:rPr>
              <a:t>&lt;/option&gt;</a:t>
            </a:r>
          </a:p>
          <a:p>
            <a:r>
              <a:rPr lang="en-US" sz="1800" dirty="0">
                <a:solidFill>
                  <a:srgbClr val="5C6773"/>
                </a:solidFill>
                <a:latin typeface="var(--font-monospace)"/>
              </a:rPr>
              <a:t>            &lt;option value=</a:t>
            </a:r>
            <a:r>
              <a:rPr lang="en-US" sz="1800" dirty="0">
                <a:solidFill>
                  <a:srgbClr val="86B300"/>
                </a:solidFill>
                <a:latin typeface="var(--font-monospace)"/>
              </a:rPr>
              <a:t>"mango"</a:t>
            </a:r>
            <a:r>
              <a:rPr lang="en-US" sz="1800" dirty="0">
                <a:solidFill>
                  <a:srgbClr val="5C6773"/>
                </a:solidFill>
                <a:latin typeface="var(--font-monospace)"/>
              </a:rPr>
              <a:t>&gt;</a:t>
            </a:r>
            <a:r>
              <a:rPr lang="en-US" sz="1800" dirty="0">
                <a:solidFill>
                  <a:srgbClr val="41A6D9"/>
                </a:solidFill>
                <a:latin typeface="var(--font-monospace)"/>
              </a:rPr>
              <a:t>Mango</a:t>
            </a:r>
            <a:r>
              <a:rPr lang="en-US" sz="1800" dirty="0">
                <a:solidFill>
                  <a:srgbClr val="5C6773"/>
                </a:solidFill>
                <a:latin typeface="var(--font-monospace)"/>
              </a:rPr>
              <a:t>&lt;/option&gt;</a:t>
            </a:r>
          </a:p>
          <a:p>
            <a:r>
              <a:rPr lang="en-US" sz="1800" dirty="0">
                <a:solidFill>
                  <a:srgbClr val="5C6773"/>
                </a:solidFill>
                <a:latin typeface="var(--font-monospace)"/>
              </a:rPr>
              <a:t>          &lt;/select&gt;</a:t>
            </a:r>
          </a:p>
          <a:p>
            <a:r>
              <a:rPr lang="en-US" sz="1800" dirty="0">
                <a:solidFill>
                  <a:srgbClr val="5C6773"/>
                </a:solidFill>
                <a:latin typeface="var(--font-monospace)"/>
              </a:rPr>
              <a:t>        &lt;/label&gt;</a:t>
            </a:r>
          </a:p>
          <a:p>
            <a:r>
              <a:rPr lang="en-US" sz="1800" dirty="0">
                <a:solidFill>
                  <a:srgbClr val="5C6773"/>
                </a:solidFill>
                <a:latin typeface="var(--font-monospace)"/>
              </a:rPr>
              <a:t>        &lt;input type=</a:t>
            </a:r>
            <a:r>
              <a:rPr lang="en-US" sz="1800" dirty="0">
                <a:solidFill>
                  <a:srgbClr val="86B300"/>
                </a:solidFill>
                <a:latin typeface="var(--font-monospace)"/>
              </a:rPr>
              <a:t>"submit"</a:t>
            </a:r>
            <a:r>
              <a:rPr lang="en-US" sz="1800" dirty="0">
                <a:solidFill>
                  <a:srgbClr val="5C6773"/>
                </a:solidFill>
                <a:latin typeface="var(--font-monospace)"/>
              </a:rPr>
              <a:t> value=</a:t>
            </a:r>
            <a:r>
              <a:rPr lang="en-US" sz="1800" dirty="0">
                <a:solidFill>
                  <a:srgbClr val="86B300"/>
                </a:solidFill>
                <a:latin typeface="var(--font-monospace)"/>
              </a:rPr>
              <a:t>"Submit"</a:t>
            </a:r>
            <a:r>
              <a:rPr lang="en-US" sz="1800" dirty="0">
                <a:solidFill>
                  <a:srgbClr val="5C6773"/>
                </a:solidFill>
                <a:latin typeface="var(--font-monospace)"/>
              </a:rPr>
              <a:t> /&gt;</a:t>
            </a:r>
          </a:p>
          <a:p>
            <a:r>
              <a:rPr lang="en-US" sz="1800" dirty="0">
                <a:solidFill>
                  <a:srgbClr val="5C6773"/>
                </a:solidFill>
                <a:latin typeface="var(--font-monospace)"/>
              </a:rPr>
              <a:t>      &lt;/form&gt;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98866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Lists and Keys</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327546" y="4589463"/>
            <a:ext cx="7779224" cy="2268537"/>
          </a:xfrm>
        </p:spPr>
        <p:txBody>
          <a:bodyPr numCol="2"/>
          <a:lstStyle/>
          <a:p>
            <a:pPr marL="571500" indent="-342900">
              <a:buClr>
                <a:schemeClr val="bg1"/>
              </a:buClr>
              <a:buFont typeface="Arial" panose="020B0604020202020204" pitchFamily="34" charset="0"/>
              <a:buChar char="•"/>
            </a:pPr>
            <a:r>
              <a:rPr lang="en-VN" dirty="0"/>
              <a:t>List</a:t>
            </a:r>
          </a:p>
          <a:p>
            <a:pPr marL="571500" indent="-342900">
              <a:buClr>
                <a:schemeClr val="bg1"/>
              </a:buClr>
              <a:buFont typeface="Arial" panose="020B0604020202020204" pitchFamily="34" charset="0"/>
              <a:buChar char="•"/>
            </a:pPr>
            <a:r>
              <a:rPr lang="en-US" dirty="0"/>
              <a:t>Rendering Multiple Components</a:t>
            </a:r>
          </a:p>
          <a:p>
            <a:pPr marL="571500" indent="-342900">
              <a:buClr>
                <a:schemeClr val="bg1"/>
              </a:buClr>
              <a:buFont typeface="Arial" panose="020B0604020202020204" pitchFamily="34" charset="0"/>
              <a:buChar char="•"/>
            </a:pPr>
            <a:r>
              <a:rPr lang="en-US" dirty="0"/>
              <a:t>Basic List Component</a:t>
            </a:r>
          </a:p>
          <a:p>
            <a:pPr marL="571500" indent="-342900">
              <a:buClr>
                <a:schemeClr val="bg1"/>
              </a:buClr>
              <a:buFont typeface="Arial" panose="020B0604020202020204" pitchFamily="34" charset="0"/>
              <a:buChar char="•"/>
            </a:pPr>
            <a:r>
              <a:rPr lang="en-US" dirty="0"/>
              <a:t>Keys</a:t>
            </a:r>
          </a:p>
          <a:p>
            <a:pPr marL="571500" indent="-342900">
              <a:buClr>
                <a:schemeClr val="bg1"/>
              </a:buClr>
              <a:buFont typeface="Arial" panose="020B0604020202020204" pitchFamily="34" charset="0"/>
              <a:buChar char="•"/>
            </a:pPr>
            <a:r>
              <a:rPr lang="en-US" dirty="0"/>
              <a:t>Extracting Components with Keys</a:t>
            </a:r>
          </a:p>
          <a:p>
            <a:pPr marL="571500" indent="-342900">
              <a:buClr>
                <a:schemeClr val="bg1"/>
              </a:buClr>
              <a:buFont typeface="Arial" panose="020B0604020202020204" pitchFamily="34" charset="0"/>
              <a:buChar char="•"/>
            </a:pPr>
            <a:r>
              <a:rPr lang="en-US" dirty="0"/>
              <a:t>Keys Must Only Be Unique Among Siblings</a:t>
            </a:r>
          </a:p>
          <a:p>
            <a:pPr marL="571500" indent="-342900">
              <a:buClr>
                <a:schemeClr val="bg1"/>
              </a:buClr>
              <a:buFont typeface="Arial" panose="020B0604020202020204" pitchFamily="34" charset="0"/>
              <a:buChar char="•"/>
            </a:pPr>
            <a:r>
              <a:rPr lang="en-US" dirty="0"/>
              <a:t>Embedding map() in JSX</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CCACAA-1C4E-C14B-9AF4-591EF83C8C52}"/>
              </a:ext>
            </a:extLst>
          </p:cNvPr>
          <p:cNvSpPr>
            <a:spLocks noGrp="1"/>
          </p:cNvSpPr>
          <p:nvPr>
            <p:ph type="title"/>
          </p:nvPr>
        </p:nvSpPr>
        <p:spPr/>
        <p:txBody>
          <a:bodyPr/>
          <a:lstStyle/>
          <a:p>
            <a:r>
              <a:rPr lang="en-US" dirty="0"/>
              <a:t>The file input Tag</a:t>
            </a:r>
            <a:endParaRPr lang="en-VN" dirty="0"/>
          </a:p>
        </p:txBody>
      </p:sp>
      <p:sp>
        <p:nvSpPr>
          <p:cNvPr id="2" name="Slide Number Placeholder 1">
            <a:extLst>
              <a:ext uri="{FF2B5EF4-FFF2-40B4-BE49-F238E27FC236}">
                <a16:creationId xmlns:a16="http://schemas.microsoft.com/office/drawing/2014/main" id="{D3DE458C-1149-4E47-9E13-FF6874233B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4" name="Rectangle 3">
            <a:extLst>
              <a:ext uri="{FF2B5EF4-FFF2-40B4-BE49-F238E27FC236}">
                <a16:creationId xmlns:a16="http://schemas.microsoft.com/office/drawing/2014/main" id="{E9E375ED-A343-9A40-ABC1-9909CF6B0E6B}"/>
              </a:ext>
            </a:extLst>
          </p:cNvPr>
          <p:cNvSpPr/>
          <p:nvPr/>
        </p:nvSpPr>
        <p:spPr>
          <a:xfrm>
            <a:off x="838199" y="1701321"/>
            <a:ext cx="10515599"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HTML, an &lt;input type="file"&gt; lets the user choose one or more files from their device storage to be uploaded to a server or manipulated by JavaScript via the </a:t>
            </a:r>
            <a:r>
              <a:rPr lang="en-US" sz="2000" dirty="0">
                <a:latin typeface="Arial" panose="020B0604020202020204" pitchFamily="34" charset="0"/>
                <a:cs typeface="Arial" panose="020B0604020202020204" pitchFamily="34" charset="0"/>
                <a:hlinkClick r:id="rId3"/>
              </a:rPr>
              <a:t>File API</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A0ABD93-0F4D-EE47-A2E7-969117D9E8BA}"/>
              </a:ext>
            </a:extLst>
          </p:cNvPr>
          <p:cNvSpPr/>
          <p:nvPr/>
        </p:nvSpPr>
        <p:spPr>
          <a:xfrm>
            <a:off x="2311435" y="2688878"/>
            <a:ext cx="2117887" cy="369332"/>
          </a:xfrm>
          <a:prstGeom prst="rect">
            <a:avLst/>
          </a:prstGeom>
          <a:solidFill>
            <a:schemeClr val="bg1">
              <a:lumMod val="95000"/>
            </a:schemeClr>
          </a:solidFill>
        </p:spPr>
        <p:txBody>
          <a:bodyPr wrap="none">
            <a:spAutoFit/>
          </a:bodyPr>
          <a:lstStyle/>
          <a:p>
            <a:r>
              <a:rPr lang="en-US" sz="1800" dirty="0">
                <a:solidFill>
                  <a:srgbClr val="5C6773"/>
                </a:solidFill>
                <a:latin typeface="var(--font-monospace)"/>
              </a:rPr>
              <a:t>&lt;input type=</a:t>
            </a:r>
            <a:r>
              <a:rPr lang="en-US" sz="1800" dirty="0">
                <a:solidFill>
                  <a:srgbClr val="86B300"/>
                </a:solidFill>
                <a:latin typeface="var(--font-monospace)"/>
              </a:rPr>
              <a:t>"file"</a:t>
            </a:r>
            <a:r>
              <a:rPr lang="en-US" sz="1800" dirty="0">
                <a:solidFill>
                  <a:srgbClr val="5C6773"/>
                </a:solidFill>
                <a:latin typeface="var(--font-monospace)"/>
              </a:rPr>
              <a:t> /&gt;</a:t>
            </a:r>
          </a:p>
        </p:txBody>
      </p:sp>
      <p:sp>
        <p:nvSpPr>
          <p:cNvPr id="6" name="Rectangle 5">
            <a:extLst>
              <a:ext uri="{FF2B5EF4-FFF2-40B4-BE49-F238E27FC236}">
                <a16:creationId xmlns:a16="http://schemas.microsoft.com/office/drawing/2014/main" id="{80D46CF6-FD61-9B43-B1D5-F634A32061A7}"/>
              </a:ext>
            </a:extLst>
          </p:cNvPr>
          <p:cNvSpPr/>
          <p:nvPr/>
        </p:nvSpPr>
        <p:spPr>
          <a:xfrm>
            <a:off x="838199" y="3521004"/>
            <a:ext cx="5442516"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Because its value is read-only, it is </a:t>
            </a:r>
            <a:r>
              <a:rPr lang="en-US" sz="2000">
                <a:latin typeface="Arial" panose="020B0604020202020204" pitchFamily="34" charset="0"/>
                <a:cs typeface="Arial" panose="020B0604020202020204" pitchFamily="34" charset="0"/>
              </a:rPr>
              <a:t>an uncontrolled</a:t>
            </a:r>
            <a:r>
              <a:rPr lang="en-US" sz="2000" dirty="0">
                <a:latin typeface="Arial" panose="020B0604020202020204" pitchFamily="34" charset="0"/>
                <a:cs typeface="Arial" panose="020B0604020202020204" pitchFamily="34" charset="0"/>
              </a:rPr>
              <a:t> component in React.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937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511E-0817-0247-A669-CA89B72683FC}"/>
              </a:ext>
            </a:extLst>
          </p:cNvPr>
          <p:cNvSpPr>
            <a:spLocks noGrp="1"/>
          </p:cNvSpPr>
          <p:nvPr>
            <p:ph type="title"/>
          </p:nvPr>
        </p:nvSpPr>
        <p:spPr/>
        <p:txBody>
          <a:bodyPr/>
          <a:lstStyle/>
          <a:p>
            <a:r>
              <a:rPr lang="en-US"/>
              <a:t>Handling Multiple Inputs</a:t>
            </a:r>
            <a:endParaRPr lang="en-VN" dirty="0"/>
          </a:p>
        </p:txBody>
      </p:sp>
      <p:sp>
        <p:nvSpPr>
          <p:cNvPr id="3" name="Slide Number Placeholder 2">
            <a:extLst>
              <a:ext uri="{FF2B5EF4-FFF2-40B4-BE49-F238E27FC236}">
                <a16:creationId xmlns:a16="http://schemas.microsoft.com/office/drawing/2014/main" id="{85AFAA47-1B1C-6246-AF3E-6EB1D8A3CB2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4" name="Rectangle 3">
            <a:extLst>
              <a:ext uri="{FF2B5EF4-FFF2-40B4-BE49-F238E27FC236}">
                <a16:creationId xmlns:a16="http://schemas.microsoft.com/office/drawing/2014/main" id="{8FD2EA26-4721-8A47-914B-6F699E657774}"/>
              </a:ext>
            </a:extLst>
          </p:cNvPr>
          <p:cNvSpPr/>
          <p:nvPr/>
        </p:nvSpPr>
        <p:spPr>
          <a:xfrm>
            <a:off x="591671" y="1536850"/>
            <a:ext cx="10919011"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When you need to handle multiple controlled input elements, you can add a name attribute to each element and let the handler function choose what to do based on the value of </a:t>
            </a:r>
            <a:r>
              <a:rPr lang="en-US" sz="2000" dirty="0" err="1">
                <a:highlight>
                  <a:srgbClr val="FFFF00"/>
                </a:highlight>
                <a:latin typeface="Arial" panose="020B0604020202020204" pitchFamily="34" charset="0"/>
                <a:cs typeface="Arial" panose="020B0604020202020204" pitchFamily="34" charset="0"/>
              </a:rPr>
              <a:t>event.target.name</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180999D-790A-DE42-94FA-E5E861A4C139}"/>
              </a:ext>
            </a:extLst>
          </p:cNvPr>
          <p:cNvSpPr/>
          <p:nvPr/>
        </p:nvSpPr>
        <p:spPr>
          <a:xfrm>
            <a:off x="591671" y="2977468"/>
            <a:ext cx="1680268"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 example:</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DC3D425-5BA1-DC4C-8F11-79F248DBFA20}"/>
              </a:ext>
            </a:extLst>
          </p:cNvPr>
          <p:cNvSpPr/>
          <p:nvPr/>
        </p:nvSpPr>
        <p:spPr>
          <a:xfrm>
            <a:off x="1431805" y="3435803"/>
            <a:ext cx="8018928" cy="286232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Reservation</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a:t>
            </a:r>
            <a:r>
              <a:rPr lang="en-US" sz="1800" dirty="0" err="1">
                <a:solidFill>
                  <a:srgbClr val="5C6773"/>
                </a:solidFill>
                <a:latin typeface="var(--font-monospace)"/>
              </a:rPr>
              <a:t>isGoing</a:t>
            </a:r>
            <a:r>
              <a:rPr lang="en-US" sz="1800" dirty="0">
                <a:solidFill>
                  <a:srgbClr val="5C6773"/>
                </a:solidFill>
                <a:latin typeface="var(--font-monospace)"/>
              </a:rPr>
              <a:t>: </a:t>
            </a:r>
            <a:r>
              <a:rPr lang="en-US" sz="1800" dirty="0">
                <a:solidFill>
                  <a:srgbClr val="F2590C"/>
                </a:solidFill>
                <a:latin typeface="var(--font-monospace)"/>
              </a:rPr>
              <a:t>true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numberOfGuests</a:t>
            </a:r>
            <a:r>
              <a:rPr lang="en-US" sz="1800" dirty="0">
                <a:solidFill>
                  <a:srgbClr val="5C6773"/>
                </a:solidFill>
                <a:latin typeface="var(--font-monospace)"/>
              </a:rPr>
              <a:t>: </a:t>
            </a:r>
            <a:r>
              <a:rPr lang="en-US" sz="1800" dirty="0">
                <a:solidFill>
                  <a:srgbClr val="F08C36"/>
                </a:solidFill>
                <a:latin typeface="var(--font-monospace)"/>
              </a:rPr>
              <a:t>2</a:t>
            </a:r>
            <a:endParaRPr lang="en-US" sz="1800" dirty="0">
              <a:solidFill>
                <a:srgbClr val="5C6773"/>
              </a:solidFill>
              <a:latin typeface="var(--font-monospace)"/>
            </a:endParaRP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.handleInputChange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.handleInputChange.bind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p:txBody>
      </p:sp>
    </p:spTree>
    <p:extLst>
      <p:ext uri="{BB962C8B-B14F-4D97-AF65-F5344CB8AC3E}">
        <p14:creationId xmlns:p14="http://schemas.microsoft.com/office/powerpoint/2010/main" val="334412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AA2E18-D573-874A-86CE-44141AC6FD88}"/>
              </a:ext>
            </a:extLst>
          </p:cNvPr>
          <p:cNvSpPr/>
          <p:nvPr/>
        </p:nvSpPr>
        <p:spPr>
          <a:xfrm>
            <a:off x="7064189" y="856357"/>
            <a:ext cx="4289611" cy="6001643"/>
          </a:xfrm>
          <a:prstGeom prst="rect">
            <a:avLst/>
          </a:prstGeom>
          <a:solidFill>
            <a:schemeClr val="bg1">
              <a:lumMod val="95000"/>
            </a:schemeClr>
          </a:solidFill>
        </p:spPr>
        <p:txBody>
          <a:bodyPr wrap="square">
            <a:spAutoFit/>
          </a:bodyPr>
          <a:lstStyle/>
          <a:p>
            <a:r>
              <a:rPr lang="en-US" sz="1600" dirty="0">
                <a:solidFill>
                  <a:srgbClr val="5C6773"/>
                </a:solidFill>
                <a:latin typeface="var(--font-monospace)"/>
              </a:rPr>
              <a:t>  render() {</a:t>
            </a: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a:t>
            </a:r>
          </a:p>
          <a:p>
            <a:r>
              <a:rPr lang="en-US" sz="1600" dirty="0">
                <a:solidFill>
                  <a:srgbClr val="5C6773"/>
                </a:solidFill>
                <a:latin typeface="var(--font-monospace)"/>
              </a:rPr>
              <a:t>      &lt;form&gt;</a:t>
            </a:r>
          </a:p>
          <a:p>
            <a:r>
              <a:rPr lang="en-US" sz="1600" dirty="0">
                <a:solidFill>
                  <a:srgbClr val="5C6773"/>
                </a:solidFill>
                <a:latin typeface="var(--font-monospace)"/>
              </a:rPr>
              <a:t>        &lt;label&gt;</a:t>
            </a:r>
          </a:p>
          <a:p>
            <a:r>
              <a:rPr lang="en-US" sz="1600" dirty="0">
                <a:solidFill>
                  <a:srgbClr val="5C6773"/>
                </a:solidFill>
                <a:latin typeface="var(--font-monospace)"/>
              </a:rPr>
              <a:t>          </a:t>
            </a:r>
            <a:r>
              <a:rPr lang="en-US" sz="1600" dirty="0">
                <a:solidFill>
                  <a:srgbClr val="41A6D9"/>
                </a:solidFill>
                <a:latin typeface="var(--font-monospace)"/>
              </a:rPr>
              <a:t>Is</a:t>
            </a:r>
            <a:r>
              <a:rPr lang="en-US" sz="1600" dirty="0">
                <a:solidFill>
                  <a:srgbClr val="5C6773"/>
                </a:solidFill>
                <a:latin typeface="var(--font-monospace)"/>
              </a:rPr>
              <a:t> going:</a:t>
            </a:r>
          </a:p>
          <a:p>
            <a:r>
              <a:rPr lang="en-US" sz="1600" dirty="0">
                <a:solidFill>
                  <a:srgbClr val="5C6773"/>
                </a:solidFill>
                <a:latin typeface="var(--font-monospace)"/>
              </a:rPr>
              <a:t>          &lt;input</a:t>
            </a:r>
          </a:p>
          <a:p>
            <a:r>
              <a:rPr lang="en-US" sz="1600" dirty="0">
                <a:solidFill>
                  <a:srgbClr val="5C6773"/>
                </a:solidFill>
                <a:latin typeface="var(--font-monospace)"/>
              </a:rPr>
              <a:t>            name=</a:t>
            </a:r>
            <a:r>
              <a:rPr lang="en-US" sz="1600" dirty="0">
                <a:solidFill>
                  <a:srgbClr val="86B300"/>
                </a:solidFill>
                <a:latin typeface="var(--font-monospace)"/>
              </a:rPr>
              <a:t>"</a:t>
            </a:r>
            <a:r>
              <a:rPr lang="en-US" sz="1600" dirty="0" err="1">
                <a:solidFill>
                  <a:srgbClr val="86B300"/>
                </a:solidFill>
                <a:latin typeface="var(--font-monospace)"/>
              </a:rPr>
              <a:t>isGoing</a:t>
            </a:r>
            <a:r>
              <a:rPr lang="en-US" sz="1600" dirty="0">
                <a:solidFill>
                  <a:srgbClr val="86B300"/>
                </a:solidFill>
                <a:latin typeface="var(--font-monospace)"/>
              </a:rPr>
              <a:t>"</a:t>
            </a:r>
            <a:endParaRPr lang="en-US" sz="1600" dirty="0">
              <a:solidFill>
                <a:srgbClr val="5C6773"/>
              </a:solidFill>
              <a:latin typeface="var(--font-monospace)"/>
            </a:endParaRPr>
          </a:p>
          <a:p>
            <a:r>
              <a:rPr lang="en-US" sz="1600" dirty="0">
                <a:solidFill>
                  <a:srgbClr val="5C6773"/>
                </a:solidFill>
                <a:latin typeface="var(--font-monospace)"/>
              </a:rPr>
              <a:t>            type=</a:t>
            </a:r>
            <a:r>
              <a:rPr lang="en-US" sz="1600" dirty="0">
                <a:solidFill>
                  <a:srgbClr val="86B300"/>
                </a:solidFill>
                <a:latin typeface="var(--font-monospace)"/>
              </a:rPr>
              <a:t>"checkbox"</a:t>
            </a:r>
            <a:endParaRPr lang="en-US" sz="1600" dirty="0">
              <a:solidFill>
                <a:srgbClr val="5C6773"/>
              </a:solidFill>
              <a:latin typeface="var(--font-monospace)"/>
            </a:endParaRPr>
          </a:p>
          <a:p>
            <a:r>
              <a:rPr lang="en-US" sz="1600" dirty="0">
                <a:solidFill>
                  <a:srgbClr val="5C6773"/>
                </a:solidFill>
                <a:latin typeface="var(--font-monospace)"/>
              </a:rPr>
              <a:t>            checked={</a:t>
            </a:r>
            <a:r>
              <a:rPr lang="en-US" sz="1600" dirty="0" err="1">
                <a:solidFill>
                  <a:srgbClr val="F2590C"/>
                </a:solidFill>
                <a:latin typeface="var(--font-monospace)"/>
              </a:rPr>
              <a:t>this</a:t>
            </a:r>
            <a:r>
              <a:rPr lang="en-US" sz="1600" dirty="0" err="1">
                <a:solidFill>
                  <a:srgbClr val="5C6773"/>
                </a:solidFill>
                <a:latin typeface="var(--font-monospace)"/>
              </a:rPr>
              <a:t>.state.isGoing</a:t>
            </a:r>
            <a:r>
              <a:rPr lang="en-US" sz="1600" dirty="0">
                <a:solidFill>
                  <a:srgbClr val="5C6773"/>
                </a:solidFill>
                <a:latin typeface="var(--font-monospace)"/>
              </a:rPr>
              <a:t>}</a:t>
            </a:r>
          </a:p>
          <a:p>
            <a:r>
              <a:rPr lang="en-US" sz="1600" dirty="0">
                <a:solidFill>
                  <a:srgbClr val="5C6773"/>
                </a:solidFill>
                <a:latin typeface="var(--font-monospace)"/>
              </a:rPr>
              <a:t>            </a:t>
            </a:r>
            <a:r>
              <a:rPr lang="en-US" sz="1600" dirty="0" err="1">
                <a:solidFill>
                  <a:srgbClr val="5C6773"/>
                </a:solidFill>
                <a:latin typeface="var(--font-monospace)"/>
              </a:rPr>
              <a:t>onChange</a:t>
            </a:r>
            <a:r>
              <a:rPr lang="en-US" sz="1600" dirty="0">
                <a:solidFill>
                  <a:srgbClr val="5C6773"/>
                </a:solidFill>
                <a:latin typeface="var(--font-monospace)"/>
              </a:rPr>
              <a:t>={</a:t>
            </a:r>
            <a:r>
              <a:rPr lang="en-US" sz="1600" dirty="0" err="1">
                <a:solidFill>
                  <a:srgbClr val="F2590C"/>
                </a:solidFill>
                <a:latin typeface="var(--font-monospace)"/>
              </a:rPr>
              <a:t>this</a:t>
            </a:r>
            <a:r>
              <a:rPr lang="en-US" sz="1600" dirty="0" err="1">
                <a:solidFill>
                  <a:srgbClr val="5C6773"/>
                </a:solidFill>
                <a:latin typeface="var(--font-monospace)"/>
              </a:rPr>
              <a:t>.handleInputChange</a:t>
            </a:r>
            <a:r>
              <a:rPr lang="en-US" sz="1600" dirty="0">
                <a:solidFill>
                  <a:srgbClr val="5C6773"/>
                </a:solidFill>
                <a:latin typeface="var(--font-monospace)"/>
              </a:rPr>
              <a:t>} /&gt;</a:t>
            </a:r>
          </a:p>
          <a:p>
            <a:r>
              <a:rPr lang="en-US" sz="1600" dirty="0">
                <a:solidFill>
                  <a:srgbClr val="5C6773"/>
                </a:solidFill>
                <a:latin typeface="var(--font-monospace)"/>
              </a:rPr>
              <a:t>        &lt;/label&gt;</a:t>
            </a:r>
          </a:p>
          <a:p>
            <a:r>
              <a:rPr lang="en-US" sz="1600" dirty="0">
                <a:solidFill>
                  <a:srgbClr val="5C6773"/>
                </a:solidFill>
                <a:latin typeface="var(--font-monospace)"/>
              </a:rPr>
              <a:t>        &lt;</a:t>
            </a:r>
            <a:r>
              <a:rPr lang="en-US" sz="1600" dirty="0" err="1">
                <a:solidFill>
                  <a:srgbClr val="5C6773"/>
                </a:solidFill>
                <a:latin typeface="var(--font-monospace)"/>
              </a:rPr>
              <a:t>br</a:t>
            </a:r>
            <a:r>
              <a:rPr lang="en-US" sz="1600" dirty="0">
                <a:solidFill>
                  <a:srgbClr val="5C6773"/>
                </a:solidFill>
                <a:latin typeface="var(--font-monospace)"/>
              </a:rPr>
              <a:t> /&gt;</a:t>
            </a:r>
          </a:p>
          <a:p>
            <a:r>
              <a:rPr lang="en-US" sz="1600" dirty="0">
                <a:solidFill>
                  <a:srgbClr val="5C6773"/>
                </a:solidFill>
                <a:latin typeface="var(--font-monospace)"/>
              </a:rPr>
              <a:t>        &lt;label&gt;</a:t>
            </a:r>
          </a:p>
          <a:p>
            <a:r>
              <a:rPr lang="en-US" sz="1600" dirty="0">
                <a:solidFill>
                  <a:srgbClr val="5C6773"/>
                </a:solidFill>
                <a:latin typeface="var(--font-monospace)"/>
              </a:rPr>
              <a:t>          </a:t>
            </a:r>
            <a:r>
              <a:rPr lang="en-US" sz="1600" dirty="0">
                <a:solidFill>
                  <a:srgbClr val="41A6D9"/>
                </a:solidFill>
                <a:latin typeface="var(--font-monospace)"/>
              </a:rPr>
              <a:t>Number</a:t>
            </a:r>
            <a:r>
              <a:rPr lang="en-US" sz="1600" dirty="0">
                <a:solidFill>
                  <a:srgbClr val="5C6773"/>
                </a:solidFill>
                <a:latin typeface="var(--font-monospace)"/>
              </a:rPr>
              <a:t> </a:t>
            </a:r>
            <a:r>
              <a:rPr lang="en-US" sz="1600" dirty="0">
                <a:solidFill>
                  <a:srgbClr val="F2590C"/>
                </a:solidFill>
                <a:latin typeface="var(--font-monospace)"/>
              </a:rPr>
              <a:t>of</a:t>
            </a:r>
            <a:r>
              <a:rPr lang="en-US" sz="1600" dirty="0">
                <a:solidFill>
                  <a:srgbClr val="5C6773"/>
                </a:solidFill>
                <a:latin typeface="var(--font-monospace)"/>
              </a:rPr>
              <a:t> guests:</a:t>
            </a:r>
          </a:p>
          <a:p>
            <a:r>
              <a:rPr lang="en-US" sz="1600" dirty="0">
                <a:solidFill>
                  <a:srgbClr val="5C6773"/>
                </a:solidFill>
                <a:latin typeface="var(--font-monospace)"/>
              </a:rPr>
              <a:t>          &lt;input</a:t>
            </a:r>
          </a:p>
          <a:p>
            <a:r>
              <a:rPr lang="en-US" sz="1600" dirty="0">
                <a:solidFill>
                  <a:srgbClr val="5C6773"/>
                </a:solidFill>
                <a:latin typeface="var(--font-monospace)"/>
              </a:rPr>
              <a:t>            name=</a:t>
            </a:r>
            <a:r>
              <a:rPr lang="en-US" sz="1600" dirty="0">
                <a:solidFill>
                  <a:srgbClr val="86B300"/>
                </a:solidFill>
                <a:latin typeface="var(--font-monospace)"/>
              </a:rPr>
              <a:t>"</a:t>
            </a:r>
            <a:r>
              <a:rPr lang="en-US" sz="1600" dirty="0" err="1">
                <a:solidFill>
                  <a:srgbClr val="86B300"/>
                </a:solidFill>
                <a:latin typeface="var(--font-monospace)"/>
              </a:rPr>
              <a:t>numberOfGuests</a:t>
            </a:r>
            <a:r>
              <a:rPr lang="en-US" sz="1600" dirty="0">
                <a:solidFill>
                  <a:srgbClr val="86B300"/>
                </a:solidFill>
                <a:latin typeface="var(--font-monospace)"/>
              </a:rPr>
              <a:t>"</a:t>
            </a:r>
            <a:endParaRPr lang="en-US" sz="1600" dirty="0">
              <a:solidFill>
                <a:srgbClr val="5C6773"/>
              </a:solidFill>
              <a:latin typeface="var(--font-monospace)"/>
            </a:endParaRPr>
          </a:p>
          <a:p>
            <a:r>
              <a:rPr lang="en-US" sz="1600" dirty="0">
                <a:solidFill>
                  <a:srgbClr val="5C6773"/>
                </a:solidFill>
                <a:latin typeface="var(--font-monospace)"/>
              </a:rPr>
              <a:t>            type=</a:t>
            </a:r>
            <a:r>
              <a:rPr lang="en-US" sz="1600" dirty="0">
                <a:solidFill>
                  <a:srgbClr val="86B300"/>
                </a:solidFill>
                <a:latin typeface="var(--font-monospace)"/>
              </a:rPr>
              <a:t>"number"</a:t>
            </a:r>
            <a:endParaRPr lang="en-US" sz="1600" dirty="0">
              <a:solidFill>
                <a:srgbClr val="5C6773"/>
              </a:solidFill>
              <a:latin typeface="var(--font-monospace)"/>
            </a:endParaRPr>
          </a:p>
          <a:p>
            <a:r>
              <a:rPr lang="en-US" sz="1600" dirty="0">
                <a:solidFill>
                  <a:srgbClr val="5C6773"/>
                </a:solidFill>
                <a:latin typeface="var(--font-monospace)"/>
              </a:rPr>
              <a:t>            value={</a:t>
            </a:r>
            <a:r>
              <a:rPr lang="en-US" sz="1600" dirty="0" err="1">
                <a:solidFill>
                  <a:srgbClr val="F2590C"/>
                </a:solidFill>
                <a:latin typeface="var(--font-monospace)"/>
              </a:rPr>
              <a:t>this</a:t>
            </a:r>
            <a:r>
              <a:rPr lang="en-US" sz="1600" dirty="0" err="1">
                <a:solidFill>
                  <a:srgbClr val="5C6773"/>
                </a:solidFill>
                <a:latin typeface="var(--font-monospace)"/>
              </a:rPr>
              <a:t>.state.numberOfGuests</a:t>
            </a:r>
            <a:r>
              <a:rPr lang="en-US" sz="1600" dirty="0">
                <a:solidFill>
                  <a:srgbClr val="5C6773"/>
                </a:solidFill>
                <a:latin typeface="var(--font-monospace)"/>
              </a:rPr>
              <a:t>}</a:t>
            </a:r>
          </a:p>
          <a:p>
            <a:r>
              <a:rPr lang="en-US" sz="1600" dirty="0">
                <a:solidFill>
                  <a:srgbClr val="5C6773"/>
                </a:solidFill>
                <a:latin typeface="var(--font-monospace)"/>
              </a:rPr>
              <a:t>            </a:t>
            </a:r>
            <a:r>
              <a:rPr lang="en-US" sz="1600" dirty="0" err="1">
                <a:solidFill>
                  <a:srgbClr val="5C6773"/>
                </a:solidFill>
                <a:latin typeface="var(--font-monospace)"/>
              </a:rPr>
              <a:t>onChange</a:t>
            </a:r>
            <a:r>
              <a:rPr lang="en-US" sz="1600" dirty="0">
                <a:solidFill>
                  <a:srgbClr val="5C6773"/>
                </a:solidFill>
                <a:latin typeface="var(--font-monospace)"/>
              </a:rPr>
              <a:t>={</a:t>
            </a:r>
            <a:r>
              <a:rPr lang="en-US" sz="1600" dirty="0" err="1">
                <a:solidFill>
                  <a:srgbClr val="F2590C"/>
                </a:solidFill>
                <a:latin typeface="var(--font-monospace)"/>
              </a:rPr>
              <a:t>this</a:t>
            </a:r>
            <a:r>
              <a:rPr lang="en-US" sz="1600" dirty="0" err="1">
                <a:solidFill>
                  <a:srgbClr val="5C6773"/>
                </a:solidFill>
                <a:latin typeface="var(--font-monospace)"/>
              </a:rPr>
              <a:t>.handleInputChange</a:t>
            </a:r>
            <a:r>
              <a:rPr lang="en-US" sz="1600" dirty="0">
                <a:solidFill>
                  <a:srgbClr val="5C6773"/>
                </a:solidFill>
                <a:latin typeface="var(--font-monospace)"/>
              </a:rPr>
              <a:t>} /&gt;</a:t>
            </a:r>
          </a:p>
          <a:p>
            <a:r>
              <a:rPr lang="en-US" sz="1600" dirty="0">
                <a:solidFill>
                  <a:srgbClr val="5C6773"/>
                </a:solidFill>
                <a:latin typeface="var(--font-monospace)"/>
              </a:rPr>
              <a:t>        &lt;/label&gt;</a:t>
            </a:r>
          </a:p>
          <a:p>
            <a:r>
              <a:rPr lang="en-US" sz="1600" dirty="0">
                <a:solidFill>
                  <a:srgbClr val="5C6773"/>
                </a:solidFill>
                <a:latin typeface="var(--font-monospace)"/>
              </a:rPr>
              <a:t>      &lt;/form&gt;</a:t>
            </a:r>
          </a:p>
          <a:p>
            <a:r>
              <a:rPr lang="en-US" sz="1600" dirty="0">
                <a:solidFill>
                  <a:srgbClr val="5C6773"/>
                </a:solidFill>
                <a:latin typeface="var(--font-monospace)"/>
              </a:rPr>
              <a:t>    );</a:t>
            </a:r>
          </a:p>
          <a:p>
            <a:r>
              <a:rPr lang="en-US" sz="1600" dirty="0">
                <a:solidFill>
                  <a:srgbClr val="5C6773"/>
                </a:solidFill>
                <a:latin typeface="var(--font-monospace)"/>
              </a:rPr>
              <a:t>  }</a:t>
            </a:r>
          </a:p>
          <a:p>
            <a:r>
              <a:rPr lang="en-US" sz="1600" dirty="0">
                <a:solidFill>
                  <a:srgbClr val="5C6773"/>
                </a:solidFill>
                <a:latin typeface="var(--font-monospace)"/>
              </a:rPr>
              <a:t>}</a:t>
            </a:r>
          </a:p>
        </p:txBody>
      </p:sp>
      <p:sp>
        <p:nvSpPr>
          <p:cNvPr id="3" name="Slide Number Placeholder 2">
            <a:extLst>
              <a:ext uri="{FF2B5EF4-FFF2-40B4-BE49-F238E27FC236}">
                <a16:creationId xmlns:a16="http://schemas.microsoft.com/office/drawing/2014/main" id="{71CD3CC8-7093-6444-AE6B-14519ECE693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4" name="Rectangle 3">
            <a:extLst>
              <a:ext uri="{FF2B5EF4-FFF2-40B4-BE49-F238E27FC236}">
                <a16:creationId xmlns:a16="http://schemas.microsoft.com/office/drawing/2014/main" id="{10F35433-69D3-CD4A-96B7-8B99B86A0BEB}"/>
              </a:ext>
            </a:extLst>
          </p:cNvPr>
          <p:cNvSpPr/>
          <p:nvPr/>
        </p:nvSpPr>
        <p:spPr>
          <a:xfrm>
            <a:off x="286871" y="706921"/>
            <a:ext cx="6418729" cy="2308324"/>
          </a:xfrm>
          <a:prstGeom prst="rect">
            <a:avLst/>
          </a:prstGeom>
          <a:solidFill>
            <a:schemeClr val="bg1">
              <a:lumMod val="95000"/>
            </a:schemeClr>
          </a:solidFill>
        </p:spPr>
        <p:txBody>
          <a:bodyPr wrap="square">
            <a:spAutoFit/>
          </a:bodyPr>
          <a:lstStyle/>
          <a:p>
            <a:r>
              <a:rPr lang="en-US" sz="1600" dirty="0">
                <a:solidFill>
                  <a:srgbClr val="5C6773"/>
                </a:solidFill>
                <a:latin typeface="var(--font-monospace)"/>
              </a:rPr>
              <a:t>  </a:t>
            </a:r>
            <a:r>
              <a:rPr lang="en-US" sz="1600" dirty="0" err="1">
                <a:solidFill>
                  <a:srgbClr val="5C6773"/>
                </a:solidFill>
                <a:latin typeface="var(--font-monospace)"/>
              </a:rPr>
              <a:t>handleInputChange</a:t>
            </a:r>
            <a:r>
              <a:rPr lang="en-US" sz="1600" dirty="0">
                <a:solidFill>
                  <a:srgbClr val="5C6773"/>
                </a:solidFill>
                <a:latin typeface="var(--font-monospace)"/>
              </a:rPr>
              <a:t>(event) {</a:t>
            </a:r>
          </a:p>
          <a:p>
            <a:r>
              <a:rPr lang="en-US" sz="1600" dirty="0">
                <a:solidFill>
                  <a:srgbClr val="5C6773"/>
                </a:solidFill>
                <a:latin typeface="var(--font-monospace)"/>
              </a:rPr>
              <a:t>    </a:t>
            </a:r>
            <a:r>
              <a:rPr lang="en-US" sz="1600" dirty="0">
                <a:solidFill>
                  <a:srgbClr val="F2590C"/>
                </a:solidFill>
                <a:latin typeface="var(--font-monospace)"/>
              </a:rPr>
              <a:t>const</a:t>
            </a:r>
            <a:r>
              <a:rPr lang="en-US" sz="1600" dirty="0">
                <a:solidFill>
                  <a:srgbClr val="5C6773"/>
                </a:solidFill>
                <a:latin typeface="var(--font-monospace)"/>
              </a:rPr>
              <a:t> target = </a:t>
            </a:r>
            <a:r>
              <a:rPr lang="en-US" sz="1600" dirty="0" err="1">
                <a:solidFill>
                  <a:srgbClr val="5C6773"/>
                </a:solidFill>
                <a:latin typeface="var(--font-monospace)"/>
              </a:rPr>
              <a:t>event.target</a:t>
            </a:r>
            <a:r>
              <a:rPr lang="en-US" sz="1600" dirty="0">
                <a:solidFill>
                  <a:srgbClr val="5C6773"/>
                </a:solidFill>
                <a:latin typeface="var(--font-monospace)"/>
              </a:rPr>
              <a:t>;</a:t>
            </a:r>
          </a:p>
          <a:p>
            <a:r>
              <a:rPr lang="en-US" sz="1600" dirty="0">
                <a:solidFill>
                  <a:srgbClr val="5C6773"/>
                </a:solidFill>
                <a:latin typeface="var(--font-monospace)"/>
              </a:rPr>
              <a:t>    </a:t>
            </a:r>
            <a:r>
              <a:rPr lang="en-US" sz="1600" dirty="0">
                <a:solidFill>
                  <a:srgbClr val="F2590C"/>
                </a:solidFill>
                <a:latin typeface="var(--font-monospace)"/>
              </a:rPr>
              <a:t>const</a:t>
            </a:r>
            <a:r>
              <a:rPr lang="en-US" sz="1600" dirty="0">
                <a:solidFill>
                  <a:srgbClr val="5C6773"/>
                </a:solidFill>
                <a:latin typeface="var(--font-monospace)"/>
              </a:rPr>
              <a:t> value = </a:t>
            </a:r>
            <a:r>
              <a:rPr lang="en-US" sz="1600" dirty="0" err="1">
                <a:solidFill>
                  <a:srgbClr val="5C6773"/>
                </a:solidFill>
                <a:latin typeface="var(--font-monospace)"/>
              </a:rPr>
              <a:t>target.type</a:t>
            </a:r>
            <a:r>
              <a:rPr lang="en-US" sz="1600" dirty="0">
                <a:solidFill>
                  <a:srgbClr val="5C6773"/>
                </a:solidFill>
                <a:latin typeface="var(--font-monospace)"/>
              </a:rPr>
              <a:t> === </a:t>
            </a:r>
            <a:r>
              <a:rPr lang="en-US" sz="1600" dirty="0">
                <a:solidFill>
                  <a:srgbClr val="86B300"/>
                </a:solidFill>
                <a:latin typeface="var(--font-monospace)"/>
              </a:rPr>
              <a:t>'checkbox'</a:t>
            </a:r>
            <a:r>
              <a:rPr lang="en-US" sz="1600" dirty="0">
                <a:solidFill>
                  <a:srgbClr val="5C6773"/>
                </a:solidFill>
                <a:latin typeface="var(--font-monospace)"/>
              </a:rPr>
              <a:t> ? </a:t>
            </a:r>
            <a:r>
              <a:rPr lang="en-US" sz="1600" dirty="0" err="1">
                <a:solidFill>
                  <a:srgbClr val="5C6773"/>
                </a:solidFill>
                <a:latin typeface="var(--font-monospace)"/>
              </a:rPr>
              <a:t>target.checked</a:t>
            </a:r>
            <a:r>
              <a:rPr lang="en-US" sz="1600" dirty="0">
                <a:solidFill>
                  <a:srgbClr val="5C6773"/>
                </a:solidFill>
                <a:latin typeface="var(--font-monospace)"/>
              </a:rPr>
              <a:t> : </a:t>
            </a:r>
            <a:r>
              <a:rPr lang="en-US" sz="1600" dirty="0" err="1">
                <a:solidFill>
                  <a:srgbClr val="5C6773"/>
                </a:solidFill>
                <a:latin typeface="var(--font-monospace)"/>
              </a:rPr>
              <a:t>target.value</a:t>
            </a:r>
            <a:r>
              <a:rPr lang="en-US" sz="1600" dirty="0">
                <a:solidFill>
                  <a:srgbClr val="5C6773"/>
                </a:solidFill>
                <a:latin typeface="var(--font-monospace)"/>
              </a:rPr>
              <a:t>;</a:t>
            </a:r>
          </a:p>
          <a:p>
            <a:r>
              <a:rPr lang="en-US" sz="1600" dirty="0">
                <a:solidFill>
                  <a:srgbClr val="5C6773"/>
                </a:solidFill>
                <a:latin typeface="var(--font-monospace)"/>
              </a:rPr>
              <a:t>    </a:t>
            </a:r>
            <a:r>
              <a:rPr lang="en-US" sz="1600" dirty="0">
                <a:solidFill>
                  <a:srgbClr val="F2590C"/>
                </a:solidFill>
                <a:latin typeface="var(--font-monospace)"/>
              </a:rPr>
              <a:t>const</a:t>
            </a:r>
            <a:r>
              <a:rPr lang="en-US" sz="1600" dirty="0">
                <a:solidFill>
                  <a:srgbClr val="5C6773"/>
                </a:solidFill>
                <a:latin typeface="var(--font-monospace)"/>
              </a:rPr>
              <a:t> name = </a:t>
            </a:r>
            <a:r>
              <a:rPr lang="en-US" sz="1600" dirty="0" err="1">
                <a:solidFill>
                  <a:srgbClr val="5C6773"/>
                </a:solidFill>
                <a:latin typeface="var(--font-monospace)"/>
              </a:rPr>
              <a:t>target.name</a:t>
            </a:r>
            <a:r>
              <a:rPr lang="en-US" sz="1600" dirty="0">
                <a:solidFill>
                  <a:srgbClr val="5C6773"/>
                </a:solidFill>
                <a:latin typeface="var(--font-monospace)"/>
              </a:rPr>
              <a:t>;</a:t>
            </a:r>
          </a:p>
          <a:p>
            <a:br>
              <a:rPr lang="en-US" sz="1600" dirty="0">
                <a:solidFill>
                  <a:srgbClr val="5C6773"/>
                </a:solidFill>
                <a:latin typeface="var(--font-monospace)"/>
              </a:rPr>
            </a:br>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.setState</a:t>
            </a:r>
            <a:r>
              <a:rPr lang="en-US" sz="1600" dirty="0">
                <a:solidFill>
                  <a:srgbClr val="5C6773"/>
                </a:solidFill>
                <a:latin typeface="var(--font-monospace)"/>
              </a:rPr>
              <a:t>({</a:t>
            </a:r>
          </a:p>
          <a:p>
            <a:r>
              <a:rPr lang="en-US" sz="1600" dirty="0">
                <a:solidFill>
                  <a:srgbClr val="5C6773"/>
                </a:solidFill>
                <a:latin typeface="var(--font-monospace)"/>
              </a:rPr>
              <a:t>      [name]: value</a:t>
            </a:r>
          </a:p>
          <a:p>
            <a:r>
              <a:rPr lang="en-US" sz="1600" dirty="0">
                <a:solidFill>
                  <a:srgbClr val="5C6773"/>
                </a:solidFill>
                <a:latin typeface="var(--font-monospace)"/>
              </a:rPr>
              <a:t>    });</a:t>
            </a:r>
          </a:p>
          <a:p>
            <a:r>
              <a:rPr lang="en-US" sz="1600" dirty="0">
                <a:solidFill>
                  <a:srgbClr val="5C6773"/>
                </a:solidFill>
                <a:latin typeface="var(--font-monospace)"/>
              </a:rPr>
              <a:t>  }</a:t>
            </a:r>
          </a:p>
        </p:txBody>
      </p:sp>
    </p:spTree>
    <p:extLst>
      <p:ext uri="{BB962C8B-B14F-4D97-AF65-F5344CB8AC3E}">
        <p14:creationId xmlns:p14="http://schemas.microsoft.com/office/powerpoint/2010/main" val="1934181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7E98C3-4835-354C-B551-498CB1D90F5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3" name="Rectangle 2">
            <a:extLst>
              <a:ext uri="{FF2B5EF4-FFF2-40B4-BE49-F238E27FC236}">
                <a16:creationId xmlns:a16="http://schemas.microsoft.com/office/drawing/2014/main" id="{F40F0CB2-DDC6-4043-8A98-232AC8718ABA}"/>
              </a:ext>
            </a:extLst>
          </p:cNvPr>
          <p:cNvSpPr/>
          <p:nvPr/>
        </p:nvSpPr>
        <p:spPr>
          <a:xfrm>
            <a:off x="896470" y="1069649"/>
            <a:ext cx="1045733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Note how we used the ES6 </a:t>
            </a:r>
            <a:r>
              <a:rPr lang="en-US" sz="2000" dirty="0">
                <a:latin typeface="Arial" panose="020B0604020202020204" pitchFamily="34" charset="0"/>
                <a:cs typeface="Arial" panose="020B0604020202020204" pitchFamily="34" charset="0"/>
                <a:hlinkClick r:id="rId2"/>
              </a:rPr>
              <a:t>computed property name</a:t>
            </a:r>
            <a:r>
              <a:rPr lang="en-US" sz="2000" dirty="0">
                <a:latin typeface="Arial" panose="020B0604020202020204" pitchFamily="34" charset="0"/>
                <a:cs typeface="Arial" panose="020B0604020202020204" pitchFamily="34" charset="0"/>
              </a:rPr>
              <a:t> syntax to update the state key corresponding to the given input name: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E4EB4B5-A274-1A4E-900B-E4BDC3BD41F5}"/>
              </a:ext>
            </a:extLst>
          </p:cNvPr>
          <p:cNvSpPr/>
          <p:nvPr/>
        </p:nvSpPr>
        <p:spPr>
          <a:xfrm>
            <a:off x="2761129" y="2091480"/>
            <a:ext cx="2886636" cy="923330"/>
          </a:xfrm>
          <a:prstGeom prst="rect">
            <a:avLst/>
          </a:prstGeom>
          <a:solidFill>
            <a:schemeClr val="bg1">
              <a:lumMod val="95000"/>
            </a:schemeClr>
          </a:solidFill>
        </p:spPr>
        <p:txBody>
          <a:bodyPr wrap="square">
            <a:spAutoFit/>
          </a:bodyPr>
          <a:lstStyle/>
          <a:p>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a:t>
            </a:r>
          </a:p>
          <a:p>
            <a:r>
              <a:rPr lang="en-US" sz="1800" dirty="0">
                <a:solidFill>
                  <a:srgbClr val="5C6773"/>
                </a:solidFill>
                <a:latin typeface="var(--font-monospace)"/>
              </a:rPr>
              <a:t>  [name]: value</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7DE973B3-A396-3A4D-8BF7-D0CAC5BE69CF}"/>
              </a:ext>
            </a:extLst>
          </p:cNvPr>
          <p:cNvSpPr/>
          <p:nvPr/>
        </p:nvSpPr>
        <p:spPr>
          <a:xfrm>
            <a:off x="896470" y="3429000"/>
            <a:ext cx="2505814"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is equivalent to this ES5 code:</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DA515BF-1620-554F-A1A1-760E2D234011}"/>
              </a:ext>
            </a:extLst>
          </p:cNvPr>
          <p:cNvSpPr/>
          <p:nvPr/>
        </p:nvSpPr>
        <p:spPr>
          <a:xfrm>
            <a:off x="2761129" y="4063715"/>
            <a:ext cx="3829895" cy="92333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var</a:t>
            </a:r>
            <a:r>
              <a:rPr lang="en-US" sz="1800" dirty="0">
                <a:solidFill>
                  <a:srgbClr val="5C6773"/>
                </a:solidFill>
                <a:latin typeface="var(--font-monospace)"/>
              </a:rPr>
              <a:t> </a:t>
            </a:r>
            <a:r>
              <a:rPr lang="en-US" sz="1800" dirty="0" err="1">
                <a:solidFill>
                  <a:srgbClr val="5C6773"/>
                </a:solidFill>
                <a:latin typeface="var(--font-monospace)"/>
              </a:rPr>
              <a:t>partialState</a:t>
            </a:r>
            <a:r>
              <a:rPr lang="en-US" sz="1800" dirty="0">
                <a:solidFill>
                  <a:srgbClr val="5C6773"/>
                </a:solidFill>
                <a:latin typeface="var(--font-monospace)"/>
              </a:rPr>
              <a:t> = {};</a:t>
            </a:r>
          </a:p>
          <a:p>
            <a:r>
              <a:rPr lang="en-US" sz="1800" dirty="0" err="1">
                <a:solidFill>
                  <a:srgbClr val="5C6773"/>
                </a:solidFill>
                <a:latin typeface="var(--font-monospace)"/>
              </a:rPr>
              <a:t>partialState</a:t>
            </a:r>
            <a:r>
              <a:rPr lang="en-US" sz="1800" dirty="0">
                <a:solidFill>
                  <a:srgbClr val="5C6773"/>
                </a:solidFill>
                <a:latin typeface="var(--font-monospace)"/>
              </a:rPr>
              <a:t>[name] = value;</a:t>
            </a:r>
          </a:p>
          <a:p>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a:t>
            </a:r>
            <a:r>
              <a:rPr lang="en-US" sz="1800" dirty="0" err="1">
                <a:solidFill>
                  <a:srgbClr val="5C6773"/>
                </a:solidFill>
                <a:latin typeface="var(--font-monospace)"/>
              </a:rPr>
              <a:t>partialState</a:t>
            </a:r>
            <a:r>
              <a:rPr lang="en-US" sz="1800" dirty="0">
                <a:solidFill>
                  <a:srgbClr val="5C6773"/>
                </a:solidFill>
                <a:latin typeface="var(--font-monospace)"/>
              </a:rPr>
              <a:t>);</a:t>
            </a:r>
          </a:p>
        </p:txBody>
      </p:sp>
      <p:sp>
        <p:nvSpPr>
          <p:cNvPr id="7" name="Rectangle 6">
            <a:extLst>
              <a:ext uri="{FF2B5EF4-FFF2-40B4-BE49-F238E27FC236}">
                <a16:creationId xmlns:a16="http://schemas.microsoft.com/office/drawing/2014/main" id="{5019D922-46B4-0C48-B59E-6760F2DE4F68}"/>
              </a:ext>
            </a:extLst>
          </p:cNvPr>
          <p:cNvSpPr/>
          <p:nvPr/>
        </p:nvSpPr>
        <p:spPr>
          <a:xfrm>
            <a:off x="896469" y="5512730"/>
            <a:ext cx="10703859"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Also, since </a:t>
            </a:r>
            <a:r>
              <a:rPr lang="en-US" sz="2000" dirty="0" err="1">
                <a:latin typeface="Arial" panose="020B0604020202020204" pitchFamily="34" charset="0"/>
                <a:cs typeface="Arial" panose="020B0604020202020204" pitchFamily="34" charset="0"/>
              </a:rPr>
              <a:t>setState</a:t>
            </a:r>
            <a:r>
              <a:rPr lang="en-US" sz="2000" dirty="0">
                <a:latin typeface="Arial" panose="020B0604020202020204" pitchFamily="34" charset="0"/>
                <a:cs typeface="Arial" panose="020B0604020202020204" pitchFamily="34" charset="0"/>
              </a:rPr>
              <a:t>() automatically </a:t>
            </a:r>
            <a:r>
              <a:rPr lang="en-US" sz="2000" dirty="0">
                <a:latin typeface="Arial" panose="020B0604020202020204" pitchFamily="34" charset="0"/>
                <a:cs typeface="Arial" panose="020B0604020202020204" pitchFamily="34" charset="0"/>
                <a:hlinkClick r:id="rId3"/>
              </a:rPr>
              <a:t>merges a partial state into the current state</a:t>
            </a:r>
            <a:r>
              <a:rPr lang="en-US" sz="2000" dirty="0">
                <a:latin typeface="Arial" panose="020B0604020202020204" pitchFamily="34" charset="0"/>
                <a:cs typeface="Arial" panose="020B0604020202020204" pitchFamily="34" charset="0"/>
              </a:rPr>
              <a:t>, we only needed to call it with the changed parts.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2517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633930-CE13-8B40-85E7-AEE1467F83AA}"/>
              </a:ext>
            </a:extLst>
          </p:cNvPr>
          <p:cNvSpPr>
            <a:spLocks noGrp="1"/>
          </p:cNvSpPr>
          <p:nvPr>
            <p:ph type="title"/>
          </p:nvPr>
        </p:nvSpPr>
        <p:spPr/>
        <p:txBody>
          <a:bodyPr/>
          <a:lstStyle/>
          <a:p>
            <a:r>
              <a:rPr lang="en-US" dirty="0"/>
              <a:t>Controlled Input Null Value</a:t>
            </a:r>
            <a:endParaRPr lang="en-VN" dirty="0"/>
          </a:p>
        </p:txBody>
      </p:sp>
      <p:sp>
        <p:nvSpPr>
          <p:cNvPr id="2" name="Slide Number Placeholder 1">
            <a:extLst>
              <a:ext uri="{FF2B5EF4-FFF2-40B4-BE49-F238E27FC236}">
                <a16:creationId xmlns:a16="http://schemas.microsoft.com/office/drawing/2014/main" id="{889414C5-C651-C441-9F90-2E2373B5DC1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4" name="Rectangle 3">
            <a:extLst>
              <a:ext uri="{FF2B5EF4-FFF2-40B4-BE49-F238E27FC236}">
                <a16:creationId xmlns:a16="http://schemas.microsoft.com/office/drawing/2014/main" id="{04A4498F-E484-724C-BF6B-33B86686941C}"/>
              </a:ext>
            </a:extLst>
          </p:cNvPr>
          <p:cNvSpPr/>
          <p:nvPr/>
        </p:nvSpPr>
        <p:spPr>
          <a:xfrm>
            <a:off x="1147481" y="2001543"/>
            <a:ext cx="10206319" cy="224676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Specifying the value prop on a </a:t>
            </a:r>
            <a:r>
              <a:rPr lang="en-US" sz="2000" dirty="0">
                <a:latin typeface="Arial" panose="020B0604020202020204" pitchFamily="34" charset="0"/>
                <a:cs typeface="Arial" panose="020B0604020202020204" pitchFamily="34" charset="0"/>
                <a:hlinkClick r:id="rId2"/>
              </a:rPr>
              <a:t>controlled component</a:t>
            </a:r>
            <a:r>
              <a:rPr lang="en-US" sz="2000" dirty="0">
                <a:latin typeface="Arial" panose="020B0604020202020204" pitchFamily="34" charset="0"/>
                <a:cs typeface="Arial" panose="020B0604020202020204" pitchFamily="34" charset="0"/>
              </a:rPr>
              <a:t> prevents the user from changing the input unless you desire so.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you’ve specified a value but the input is still editable, you may have accidentally set value to undefined or null.</a:t>
            </a:r>
          </a:p>
          <a:p>
            <a:pPr>
              <a:spcBef>
                <a:spcPts val="600"/>
              </a:spcBef>
              <a:spcAft>
                <a:spcPts val="600"/>
              </a:spcAft>
            </a:pPr>
            <a:r>
              <a:rPr lang="en-US" sz="2000" dirty="0">
                <a:latin typeface="Arial" panose="020B0604020202020204" pitchFamily="34" charset="0"/>
                <a:cs typeface="Arial" panose="020B0604020202020204" pitchFamily="34" charset="0"/>
              </a:rPr>
              <a:t>The following code demonstrates this. (The input is locked at first but becomes editable after a short delay.)</a:t>
            </a:r>
          </a:p>
        </p:txBody>
      </p:sp>
      <p:sp>
        <p:nvSpPr>
          <p:cNvPr id="5" name="Rectangle 4">
            <a:extLst>
              <a:ext uri="{FF2B5EF4-FFF2-40B4-BE49-F238E27FC236}">
                <a16:creationId xmlns:a16="http://schemas.microsoft.com/office/drawing/2014/main" id="{E6B42197-9B35-9C48-B673-567DBB44925F}"/>
              </a:ext>
            </a:extLst>
          </p:cNvPr>
          <p:cNvSpPr/>
          <p:nvPr/>
        </p:nvSpPr>
        <p:spPr>
          <a:xfrm>
            <a:off x="1810871" y="4563667"/>
            <a:ext cx="6096000" cy="1477328"/>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(&lt;input value=</a:t>
            </a:r>
            <a:r>
              <a:rPr lang="en-US" sz="1800" dirty="0">
                <a:solidFill>
                  <a:srgbClr val="86B300"/>
                </a:solidFill>
                <a:latin typeface="var(--font-monospace)"/>
              </a:rPr>
              <a:t>"hi"</a:t>
            </a:r>
            <a:r>
              <a:rPr lang="en-US" sz="1800" dirty="0">
                <a:solidFill>
                  <a:srgbClr val="5C6773"/>
                </a:solidFill>
                <a:latin typeface="var(--font-monospace)"/>
              </a:rPr>
              <a:t> /&gt;, </a:t>
            </a:r>
            <a:r>
              <a:rPr lang="en-US" sz="1800" dirty="0" err="1">
                <a:solidFill>
                  <a:srgbClr val="5C6773"/>
                </a:solidFill>
                <a:latin typeface="var(--font-monospace)"/>
              </a:rPr>
              <a:t>mountNode</a:t>
            </a:r>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5C6773"/>
                </a:solidFill>
                <a:latin typeface="var(--font-monospace)"/>
              </a:rPr>
              <a:t>setTimeout</a:t>
            </a:r>
            <a:r>
              <a:rPr lang="en-US" sz="1800" dirty="0">
                <a:solidFill>
                  <a:srgbClr val="5C6773"/>
                </a:solidFill>
                <a:latin typeface="var(--font-monospace)"/>
              </a:rPr>
              <a:t>(</a:t>
            </a:r>
            <a:r>
              <a:rPr lang="en-US" sz="1800" dirty="0">
                <a:solidFill>
                  <a:srgbClr val="F2590C"/>
                </a:solidFill>
                <a:latin typeface="var(--font-monospace)"/>
              </a:rPr>
              <a:t>function</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(&lt;input value={</a:t>
            </a:r>
            <a:r>
              <a:rPr lang="en-US" sz="1800" dirty="0">
                <a:solidFill>
                  <a:srgbClr val="F2590C"/>
                </a:solidFill>
                <a:latin typeface="var(--font-monospace)"/>
              </a:rPr>
              <a:t>null</a:t>
            </a:r>
            <a:r>
              <a:rPr lang="en-US" sz="1800" dirty="0">
                <a:solidFill>
                  <a:srgbClr val="5C6773"/>
                </a:solidFill>
                <a:latin typeface="var(--font-monospace)"/>
              </a:rPr>
              <a:t>} /&gt;, </a:t>
            </a:r>
            <a:r>
              <a:rPr lang="en-US" sz="1800" dirty="0" err="1">
                <a:solidFill>
                  <a:srgbClr val="5C6773"/>
                </a:solidFill>
                <a:latin typeface="var(--font-monospace)"/>
              </a:rPr>
              <a:t>mountNode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08C36"/>
                </a:solidFill>
                <a:latin typeface="var(--font-monospace)"/>
              </a:rPr>
              <a:t>1000</a:t>
            </a:r>
            <a:r>
              <a:rPr lang="en-US" sz="1800" dirty="0">
                <a:solidFill>
                  <a:srgbClr val="5C6773"/>
                </a:solidFill>
                <a:latin typeface="var(--font-monospace)"/>
              </a:rPr>
              <a:t>);</a:t>
            </a:r>
          </a:p>
        </p:txBody>
      </p:sp>
    </p:spTree>
    <p:extLst>
      <p:ext uri="{BB962C8B-B14F-4D97-AF65-F5344CB8AC3E}">
        <p14:creationId xmlns:p14="http://schemas.microsoft.com/office/powerpoint/2010/main" val="16449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6C24-94BA-2F4B-86DD-BDAD466283FF}"/>
              </a:ext>
            </a:extLst>
          </p:cNvPr>
          <p:cNvSpPr>
            <a:spLocks noGrp="1"/>
          </p:cNvSpPr>
          <p:nvPr>
            <p:ph type="title"/>
          </p:nvPr>
        </p:nvSpPr>
        <p:spPr/>
        <p:txBody>
          <a:bodyPr/>
          <a:lstStyle/>
          <a:p>
            <a:r>
              <a:rPr lang="en-US" dirty="0"/>
              <a:t>Alternatives to Controlled Components</a:t>
            </a:r>
            <a:endParaRPr lang="en-VN" dirty="0"/>
          </a:p>
        </p:txBody>
      </p:sp>
      <p:sp>
        <p:nvSpPr>
          <p:cNvPr id="3" name="Slide Number Placeholder 2">
            <a:extLst>
              <a:ext uri="{FF2B5EF4-FFF2-40B4-BE49-F238E27FC236}">
                <a16:creationId xmlns:a16="http://schemas.microsoft.com/office/drawing/2014/main" id="{2A07BCFA-55B6-F246-A222-310ABB01DD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
        <p:nvSpPr>
          <p:cNvPr id="4" name="Rectangle 3">
            <a:extLst>
              <a:ext uri="{FF2B5EF4-FFF2-40B4-BE49-F238E27FC236}">
                <a16:creationId xmlns:a16="http://schemas.microsoft.com/office/drawing/2014/main" id="{EE9D6C38-1545-AE4C-9B1A-272184A17D66}"/>
              </a:ext>
            </a:extLst>
          </p:cNvPr>
          <p:cNvSpPr/>
          <p:nvPr/>
        </p:nvSpPr>
        <p:spPr>
          <a:xfrm>
            <a:off x="1093694" y="2037110"/>
            <a:ext cx="10260106" cy="255454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can sometimes be tedious to use controlled components, because you need to write an event handler for every way your data can change and pipe all of the input state through a React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can become particularly annoying when you are converting a preexisting codebase to React, or integrating a React application with a non-React library.</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these situations, you might want to check out </a:t>
            </a:r>
            <a:r>
              <a:rPr lang="en-US" sz="2000" dirty="0">
                <a:latin typeface="Arial" panose="020B0604020202020204" pitchFamily="34" charset="0"/>
                <a:cs typeface="Arial" panose="020B0604020202020204" pitchFamily="34" charset="0"/>
                <a:hlinkClick r:id="rId2"/>
              </a:rPr>
              <a:t>uncontrolled components</a:t>
            </a:r>
            <a:r>
              <a:rPr lang="en-US" sz="2000" dirty="0">
                <a:latin typeface="Arial" panose="020B0604020202020204" pitchFamily="34" charset="0"/>
                <a:cs typeface="Arial" panose="020B0604020202020204" pitchFamily="34" charset="0"/>
              </a:rPr>
              <a:t>, an alternative technique for implementing input forms.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3450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2131-87AB-1745-B8CE-F93767BBEDB6}"/>
              </a:ext>
            </a:extLst>
          </p:cNvPr>
          <p:cNvSpPr>
            <a:spLocks noGrp="1"/>
          </p:cNvSpPr>
          <p:nvPr>
            <p:ph type="title"/>
          </p:nvPr>
        </p:nvSpPr>
        <p:spPr/>
        <p:txBody>
          <a:bodyPr/>
          <a:lstStyle/>
          <a:p>
            <a:r>
              <a:rPr lang="en-US" dirty="0"/>
              <a:t>Fully-Fledged Solutions</a:t>
            </a:r>
            <a:endParaRPr lang="en-VN" dirty="0"/>
          </a:p>
        </p:txBody>
      </p:sp>
      <p:sp>
        <p:nvSpPr>
          <p:cNvPr id="3" name="Slide Number Placeholder 2">
            <a:extLst>
              <a:ext uri="{FF2B5EF4-FFF2-40B4-BE49-F238E27FC236}">
                <a16:creationId xmlns:a16="http://schemas.microsoft.com/office/drawing/2014/main" id="{D9D08AA3-AD85-CA48-AF2A-905C2D0B39B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
        <p:nvSpPr>
          <p:cNvPr id="4" name="Rectangle 3">
            <a:extLst>
              <a:ext uri="{FF2B5EF4-FFF2-40B4-BE49-F238E27FC236}">
                <a16:creationId xmlns:a16="http://schemas.microsoft.com/office/drawing/2014/main" id="{0B00197B-C278-8343-B69A-07B773AA6813}"/>
              </a:ext>
            </a:extLst>
          </p:cNvPr>
          <p:cNvSpPr/>
          <p:nvPr/>
        </p:nvSpPr>
        <p:spPr>
          <a:xfrm>
            <a:off x="1207994" y="2551507"/>
            <a:ext cx="9776012"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you’re looking for a complete solution including validation, keeping track of the visited fields, and handling form submission, </a:t>
            </a:r>
            <a:r>
              <a:rPr lang="en-US" sz="2000" dirty="0">
                <a:latin typeface="Arial" panose="020B0604020202020204" pitchFamily="34" charset="0"/>
                <a:cs typeface="Arial" panose="020B0604020202020204" pitchFamily="34" charset="0"/>
                <a:hlinkClick r:id="rId2"/>
              </a:rPr>
              <a:t>Formik</a:t>
            </a:r>
            <a:r>
              <a:rPr lang="en-US" sz="2000" dirty="0">
                <a:latin typeface="Arial" panose="020B0604020202020204" pitchFamily="34" charset="0"/>
                <a:cs typeface="Arial" panose="020B0604020202020204" pitchFamily="34" charset="0"/>
              </a:rPr>
              <a:t> is one of the popular choices.</a:t>
            </a:r>
          </a:p>
          <a:p>
            <a:pPr>
              <a:spcBef>
                <a:spcPts val="600"/>
              </a:spcBef>
              <a:spcAft>
                <a:spcPts val="600"/>
              </a:spcAft>
            </a:pPr>
            <a:r>
              <a:rPr lang="en-US" sz="2000" dirty="0">
                <a:latin typeface="Arial" panose="020B0604020202020204" pitchFamily="34" charset="0"/>
                <a:cs typeface="Arial" panose="020B0604020202020204" pitchFamily="34" charset="0"/>
              </a:rPr>
              <a:t>However, it is built on the same principles of controlled components and managing state — so don’t neglect to learn them.</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484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37</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3D92-0163-6B44-A325-D897B4A45F5C}"/>
              </a:ext>
            </a:extLst>
          </p:cNvPr>
          <p:cNvSpPr>
            <a:spLocks noGrp="1"/>
          </p:cNvSpPr>
          <p:nvPr>
            <p:ph type="title"/>
          </p:nvPr>
        </p:nvSpPr>
        <p:spPr/>
        <p:txBody>
          <a:bodyPr/>
          <a:lstStyle/>
          <a:p>
            <a:r>
              <a:rPr lang="en-VN" dirty="0"/>
              <a:t>Lists</a:t>
            </a:r>
          </a:p>
        </p:txBody>
      </p:sp>
      <p:sp>
        <p:nvSpPr>
          <p:cNvPr id="4" name="Slide Number Placeholder 3">
            <a:extLst>
              <a:ext uri="{FF2B5EF4-FFF2-40B4-BE49-F238E27FC236}">
                <a16:creationId xmlns:a16="http://schemas.microsoft.com/office/drawing/2014/main" id="{72272EC8-2438-0D49-BE7D-70C5C218F721}"/>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6" name="Rectangle 5">
            <a:extLst>
              <a:ext uri="{FF2B5EF4-FFF2-40B4-BE49-F238E27FC236}">
                <a16:creationId xmlns:a16="http://schemas.microsoft.com/office/drawing/2014/main" id="{36D9D76A-F33E-9D43-9C0B-0EF75CF08DD6}"/>
              </a:ext>
            </a:extLst>
          </p:cNvPr>
          <p:cNvSpPr/>
          <p:nvPr/>
        </p:nvSpPr>
        <p:spPr>
          <a:xfrm>
            <a:off x="668740" y="1701321"/>
            <a:ext cx="10959152" cy="1631216"/>
          </a:xfrm>
          <a:prstGeom prst="rect">
            <a:avLst/>
          </a:prstGeom>
        </p:spPr>
        <p:txBody>
          <a:bodyPr wrap="square">
            <a:spAutoFit/>
          </a:bodyPr>
          <a:lstStyle/>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First, let’s review how you transform lists in JavaScript.</a:t>
            </a:r>
          </a:p>
          <a:p>
            <a:pPr>
              <a:spcBef>
                <a:spcPts val="600"/>
              </a:spcBef>
              <a:spcAft>
                <a:spcPts val="600"/>
              </a:spcAft>
            </a:pPr>
            <a:r>
              <a:rPr lang="en-US" sz="2000" dirty="0">
                <a:latin typeface="Arial" panose="020B0604020202020204" pitchFamily="34" charset="0"/>
                <a:cs typeface="Arial" panose="020B0604020202020204" pitchFamily="34" charset="0"/>
              </a:rPr>
              <a:t>Given the code below, we use the </a:t>
            </a:r>
            <a:r>
              <a:rPr lang="en-US" sz="2000" dirty="0">
                <a:solidFill>
                  <a:srgbClr val="1A1A1A"/>
                </a:solidFill>
                <a:latin typeface="Arial" panose="020B0604020202020204" pitchFamily="34" charset="0"/>
                <a:cs typeface="Arial" panose="020B0604020202020204" pitchFamily="34" charset="0"/>
                <a:hlinkClick r:id="rId2"/>
              </a:rPr>
              <a:t>map()</a:t>
            </a:r>
            <a:r>
              <a:rPr lang="en-US" sz="2000" dirty="0">
                <a:latin typeface="Arial" panose="020B0604020202020204" pitchFamily="34" charset="0"/>
                <a:cs typeface="Arial" panose="020B0604020202020204" pitchFamily="34" charset="0"/>
              </a:rPr>
              <a:t> function to take an array of numbers and double their values.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assign the new array returned by map() to the variable doubled and log it:</a:t>
            </a:r>
          </a:p>
        </p:txBody>
      </p:sp>
      <p:sp>
        <p:nvSpPr>
          <p:cNvPr id="7" name="Rectangle 6">
            <a:extLst>
              <a:ext uri="{FF2B5EF4-FFF2-40B4-BE49-F238E27FC236}">
                <a16:creationId xmlns:a16="http://schemas.microsoft.com/office/drawing/2014/main" id="{F33BA7B3-F5CE-524E-BD27-7538AD28C1EB}"/>
              </a:ext>
            </a:extLst>
          </p:cNvPr>
          <p:cNvSpPr/>
          <p:nvPr/>
        </p:nvSpPr>
        <p:spPr>
          <a:xfrm>
            <a:off x="1560395" y="3459448"/>
            <a:ext cx="6096000" cy="923330"/>
          </a:xfrm>
          <a:prstGeom prst="rect">
            <a:avLst/>
          </a:prstGeom>
          <a:solidFill>
            <a:schemeClr val="bg1"/>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a:solidFill>
                  <a:srgbClr val="F2590C"/>
                </a:solidFill>
                <a:latin typeface="var(--font-monospace)"/>
              </a:rPr>
              <a:t>const</a:t>
            </a:r>
            <a:r>
              <a:rPr lang="en-US" sz="1800" dirty="0">
                <a:solidFill>
                  <a:srgbClr val="5C6773"/>
                </a:solidFill>
                <a:latin typeface="var(--font-monospace)"/>
              </a:rPr>
              <a:t> doubled = </a:t>
            </a:r>
            <a:r>
              <a:rPr lang="en-US" sz="1800" dirty="0" err="1">
                <a:solidFill>
                  <a:srgbClr val="5C6773"/>
                </a:solidFill>
                <a:latin typeface="var(--font-monospace)"/>
              </a:rPr>
              <a:t>numbers.map</a:t>
            </a:r>
            <a:r>
              <a:rPr lang="en-US" sz="1800" dirty="0">
                <a:solidFill>
                  <a:srgbClr val="5C6773"/>
                </a:solidFill>
                <a:latin typeface="var(--font-monospace)"/>
              </a:rPr>
              <a:t>((number) =&gt; number * </a:t>
            </a:r>
            <a:r>
              <a:rPr lang="en-US" sz="1800" dirty="0">
                <a:solidFill>
                  <a:srgbClr val="F08C36"/>
                </a:solidFill>
                <a:latin typeface="var(--font-monospace)"/>
              </a:rPr>
              <a:t>2</a:t>
            </a:r>
            <a:r>
              <a:rPr lang="en-US" sz="1800" dirty="0">
                <a:solidFill>
                  <a:srgbClr val="5C6773"/>
                </a:solidFill>
                <a:latin typeface="var(--font-monospace)"/>
              </a:rPr>
              <a:t>);</a:t>
            </a:r>
          </a:p>
          <a:p>
            <a:r>
              <a:rPr lang="en-US" sz="1800" dirty="0" err="1">
                <a:solidFill>
                  <a:srgbClr val="5C6773"/>
                </a:solidFill>
                <a:latin typeface="var(--font-monospace)"/>
              </a:rPr>
              <a:t>console.log</a:t>
            </a:r>
            <a:r>
              <a:rPr lang="en-US" sz="1800" dirty="0">
                <a:solidFill>
                  <a:srgbClr val="5C6773"/>
                </a:solidFill>
                <a:latin typeface="var(--font-monospace)"/>
              </a:rPr>
              <a:t>(doubled);</a:t>
            </a:r>
          </a:p>
        </p:txBody>
      </p:sp>
      <p:sp>
        <p:nvSpPr>
          <p:cNvPr id="8" name="Rectangle 7">
            <a:extLst>
              <a:ext uri="{FF2B5EF4-FFF2-40B4-BE49-F238E27FC236}">
                <a16:creationId xmlns:a16="http://schemas.microsoft.com/office/drawing/2014/main" id="{D65788ED-A214-CD4C-BBDA-D36851B38D2F}"/>
              </a:ext>
            </a:extLst>
          </p:cNvPr>
          <p:cNvSpPr/>
          <p:nvPr/>
        </p:nvSpPr>
        <p:spPr>
          <a:xfrm>
            <a:off x="668740" y="4509689"/>
            <a:ext cx="8761863" cy="86177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code logs [2, 4, 6, 8, 10] to the console.</a:t>
            </a:r>
          </a:p>
          <a:p>
            <a:pPr>
              <a:spcBef>
                <a:spcPts val="600"/>
              </a:spcBef>
              <a:spcAft>
                <a:spcPts val="600"/>
              </a:spcAft>
            </a:pPr>
            <a:r>
              <a:rPr lang="en-US" sz="2000" dirty="0">
                <a:latin typeface="Arial" panose="020B0604020202020204" pitchFamily="34" charset="0"/>
                <a:cs typeface="Arial" panose="020B0604020202020204" pitchFamily="34" charset="0"/>
              </a:rPr>
              <a:t>In React, transforming arrays into lists of </a:t>
            </a:r>
            <a:r>
              <a:rPr lang="en-US" sz="2000" dirty="0">
                <a:solidFill>
                  <a:srgbClr val="1A1A1A"/>
                </a:solidFill>
                <a:latin typeface="Arial" panose="020B0604020202020204" pitchFamily="34" charset="0"/>
                <a:cs typeface="Arial" panose="020B0604020202020204" pitchFamily="34" charset="0"/>
                <a:hlinkClick r:id="rId3"/>
              </a:rPr>
              <a:t>elements</a:t>
            </a:r>
            <a:r>
              <a:rPr lang="en-US" sz="2000" dirty="0">
                <a:latin typeface="Arial" panose="020B0604020202020204" pitchFamily="34" charset="0"/>
                <a:cs typeface="Arial" panose="020B0604020202020204" pitchFamily="34" charset="0"/>
              </a:rPr>
              <a:t> is nearly identical.</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7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99E3-A023-0B49-9917-64CA8D99CC8B}"/>
              </a:ext>
            </a:extLst>
          </p:cNvPr>
          <p:cNvSpPr>
            <a:spLocks noGrp="1"/>
          </p:cNvSpPr>
          <p:nvPr>
            <p:ph type="title"/>
          </p:nvPr>
        </p:nvSpPr>
        <p:spPr/>
        <p:txBody>
          <a:bodyPr/>
          <a:lstStyle/>
          <a:p>
            <a:r>
              <a:rPr lang="en-US" dirty="0"/>
              <a:t>Rendering Multiple Components</a:t>
            </a:r>
            <a:endParaRPr lang="en-VN" dirty="0"/>
          </a:p>
        </p:txBody>
      </p:sp>
      <p:sp>
        <p:nvSpPr>
          <p:cNvPr id="3" name="Slide Number Placeholder 2">
            <a:extLst>
              <a:ext uri="{FF2B5EF4-FFF2-40B4-BE49-F238E27FC236}">
                <a16:creationId xmlns:a16="http://schemas.microsoft.com/office/drawing/2014/main" id="{23929BE4-C829-CD4C-987E-FA2703B772E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55E20B59-1726-FE45-B5A0-4768F64451DF}"/>
              </a:ext>
            </a:extLst>
          </p:cNvPr>
          <p:cNvSpPr/>
          <p:nvPr/>
        </p:nvSpPr>
        <p:spPr>
          <a:xfrm>
            <a:off x="838199" y="1701321"/>
            <a:ext cx="10230135"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 can build collections of elements and </a:t>
            </a:r>
            <a:r>
              <a:rPr lang="en-US" sz="2000" dirty="0">
                <a:latin typeface="Arial" panose="020B0604020202020204" pitchFamily="34" charset="0"/>
                <a:cs typeface="Arial" panose="020B0604020202020204" pitchFamily="34" charset="0"/>
                <a:hlinkClick r:id="rId2"/>
              </a:rPr>
              <a:t>include them in JSX</a:t>
            </a:r>
            <a:r>
              <a:rPr lang="en-US" sz="2000" dirty="0">
                <a:latin typeface="Arial" panose="020B0604020202020204" pitchFamily="34" charset="0"/>
                <a:cs typeface="Arial" panose="020B0604020202020204" pitchFamily="34" charset="0"/>
              </a:rPr>
              <a:t> using curly braces {}.</a:t>
            </a:r>
          </a:p>
          <a:p>
            <a:pPr>
              <a:spcBef>
                <a:spcPts val="600"/>
              </a:spcBef>
              <a:spcAft>
                <a:spcPts val="600"/>
              </a:spcAft>
            </a:pPr>
            <a:r>
              <a:rPr lang="en-US" sz="2000" dirty="0">
                <a:latin typeface="Arial" panose="020B0604020202020204" pitchFamily="34" charset="0"/>
                <a:cs typeface="Arial" panose="020B0604020202020204" pitchFamily="34" charset="0"/>
              </a:rPr>
              <a:t>Below, we loop through the </a:t>
            </a:r>
            <a:r>
              <a:rPr lang="en-US" sz="2000" dirty="0">
                <a:highlight>
                  <a:srgbClr val="FFFF00"/>
                </a:highlight>
                <a:latin typeface="Arial" panose="020B0604020202020204" pitchFamily="34" charset="0"/>
                <a:cs typeface="Arial" panose="020B0604020202020204" pitchFamily="34" charset="0"/>
              </a:rPr>
              <a:t>numbers</a:t>
            </a:r>
            <a:r>
              <a:rPr lang="en-US" sz="2000" dirty="0">
                <a:latin typeface="Arial" panose="020B0604020202020204" pitchFamily="34" charset="0"/>
                <a:cs typeface="Arial" panose="020B0604020202020204" pitchFamily="34" charset="0"/>
              </a:rPr>
              <a:t> array using the JavaScript </a:t>
            </a:r>
            <a:r>
              <a:rPr lang="en-US" sz="2000" dirty="0">
                <a:latin typeface="Arial" panose="020B0604020202020204" pitchFamily="34" charset="0"/>
                <a:cs typeface="Arial" panose="020B0604020202020204" pitchFamily="34" charset="0"/>
                <a:hlinkClick r:id="rId3"/>
              </a:rPr>
              <a:t>map()</a:t>
            </a:r>
            <a:r>
              <a:rPr lang="en-US" sz="2000" dirty="0">
                <a:latin typeface="Arial" panose="020B0604020202020204" pitchFamily="34" charset="0"/>
                <a:cs typeface="Arial" panose="020B0604020202020204" pitchFamily="34" charset="0"/>
              </a:rPr>
              <a:t> function.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return a </a:t>
            </a:r>
            <a:r>
              <a:rPr lang="en-US" sz="2000" dirty="0">
                <a:highlight>
                  <a:srgbClr val="FFFF00"/>
                </a:highlight>
                <a:latin typeface="Arial" panose="020B0604020202020204" pitchFamily="34" charset="0"/>
                <a:cs typeface="Arial" panose="020B0604020202020204" pitchFamily="34" charset="0"/>
              </a:rPr>
              <a:t>&lt;li&gt;</a:t>
            </a:r>
            <a:r>
              <a:rPr lang="en-US" sz="2000" dirty="0">
                <a:latin typeface="Arial" panose="020B0604020202020204" pitchFamily="34" charset="0"/>
                <a:cs typeface="Arial" panose="020B0604020202020204" pitchFamily="34" charset="0"/>
              </a:rPr>
              <a:t> element for each item.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Finally, we assign the resulting array of elements to </a:t>
            </a:r>
            <a:r>
              <a:rPr lang="en-US" sz="2000" dirty="0" err="1">
                <a:highlight>
                  <a:srgbClr val="FFFF00"/>
                </a:highlight>
                <a:latin typeface="Arial" panose="020B0604020202020204" pitchFamily="34" charset="0"/>
                <a:cs typeface="Arial" panose="020B0604020202020204" pitchFamily="34" charset="0"/>
              </a:rPr>
              <a:t>listItems</a:t>
            </a:r>
            <a:r>
              <a:rPr lang="en-US" sz="2000"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1A1C325A-4162-6A41-8C74-3B375392B33E}"/>
              </a:ext>
            </a:extLst>
          </p:cNvPr>
          <p:cNvSpPr/>
          <p:nvPr/>
        </p:nvSpPr>
        <p:spPr>
          <a:xfrm>
            <a:off x="1915235" y="3956350"/>
            <a:ext cx="6096000" cy="1200329"/>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&lt;li&gt;{number}&lt;/li&gt;</a:t>
            </a:r>
          </a:p>
          <a:p>
            <a:r>
              <a:rPr lang="en-US" sz="1800" dirty="0">
                <a:solidFill>
                  <a:srgbClr val="5C6773"/>
                </a:solidFill>
                <a:latin typeface="var(--font-monospace)"/>
              </a:rPr>
              <a:t>);</a:t>
            </a:r>
          </a:p>
        </p:txBody>
      </p:sp>
    </p:spTree>
    <p:extLst>
      <p:ext uri="{BB962C8B-B14F-4D97-AF65-F5344CB8AC3E}">
        <p14:creationId xmlns:p14="http://schemas.microsoft.com/office/powerpoint/2010/main" val="19465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0BF1C-2420-EB48-B771-8C33D42445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2DF075AE-F7DC-7D45-8F12-C3BBE8643B02}"/>
              </a:ext>
            </a:extLst>
          </p:cNvPr>
          <p:cNvSpPr/>
          <p:nvPr/>
        </p:nvSpPr>
        <p:spPr>
          <a:xfrm>
            <a:off x="736980" y="1270351"/>
            <a:ext cx="10616820"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include the entire </a:t>
            </a:r>
            <a:r>
              <a:rPr lang="en-US" sz="2000" dirty="0" err="1">
                <a:highlight>
                  <a:srgbClr val="FFFF00"/>
                </a:highlight>
                <a:latin typeface="Arial" panose="020B0604020202020204" pitchFamily="34" charset="0"/>
                <a:cs typeface="Arial" panose="020B0604020202020204" pitchFamily="34" charset="0"/>
              </a:rPr>
              <a:t>listItems</a:t>
            </a:r>
            <a:r>
              <a:rPr lang="en-US" sz="2000" dirty="0">
                <a:latin typeface="Arial" panose="020B0604020202020204" pitchFamily="34" charset="0"/>
                <a:cs typeface="Arial" panose="020B0604020202020204" pitchFamily="34" charset="0"/>
              </a:rPr>
              <a:t> array inside a </a:t>
            </a:r>
            <a:r>
              <a:rPr lang="en-US" sz="2000" dirty="0">
                <a:highlight>
                  <a:srgbClr val="FFFF00"/>
                </a:highlight>
                <a:latin typeface="Arial" panose="020B0604020202020204" pitchFamily="34" charset="0"/>
                <a:cs typeface="Arial" panose="020B0604020202020204" pitchFamily="34" charset="0"/>
              </a:rPr>
              <a:t>&lt;ul&gt;</a:t>
            </a:r>
            <a:r>
              <a:rPr lang="en-US" sz="2000" dirty="0">
                <a:latin typeface="Arial" panose="020B0604020202020204" pitchFamily="34" charset="0"/>
                <a:cs typeface="Arial" panose="020B0604020202020204" pitchFamily="34" charset="0"/>
              </a:rPr>
              <a:t> element, and </a:t>
            </a:r>
            <a:r>
              <a:rPr lang="en-US" sz="2000" dirty="0">
                <a:latin typeface="Arial" panose="020B0604020202020204" pitchFamily="34" charset="0"/>
                <a:cs typeface="Arial" panose="020B0604020202020204" pitchFamily="34" charset="0"/>
                <a:hlinkClick r:id="rId2"/>
              </a:rPr>
              <a:t>render it to the DOM</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BFF83C0-42B0-8640-9471-87C7FAB3CF66}"/>
              </a:ext>
            </a:extLst>
          </p:cNvPr>
          <p:cNvSpPr/>
          <p:nvPr/>
        </p:nvSpPr>
        <p:spPr>
          <a:xfrm>
            <a:off x="2201839" y="1996604"/>
            <a:ext cx="6096000" cy="1200329"/>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&lt;ul&gt;{</a:t>
            </a:r>
            <a:r>
              <a:rPr lang="en-US" sz="1800" dirty="0" err="1">
                <a:solidFill>
                  <a:srgbClr val="5C6773"/>
                </a:solidFill>
                <a:latin typeface="var(--font-monospace)"/>
              </a:rPr>
              <a:t>listItems</a:t>
            </a:r>
            <a:r>
              <a:rPr lang="en-US" sz="1800" dirty="0">
                <a:solidFill>
                  <a:srgbClr val="5C6773"/>
                </a:solidFill>
                <a:latin typeface="var(--font-monospace)"/>
              </a:rPr>
              <a:t>}&lt;/ul&gt;,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0494982F-0F47-6D49-85F5-C28AD1C86E46}"/>
              </a:ext>
            </a:extLst>
          </p:cNvPr>
          <p:cNvSpPr/>
          <p:nvPr/>
        </p:nvSpPr>
        <p:spPr>
          <a:xfrm>
            <a:off x="736980" y="3974068"/>
            <a:ext cx="9212238"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code displays a bullet list of numbers between 1 </a:t>
            </a:r>
            <a:r>
              <a:rPr lang="en-US" sz="2000">
                <a:latin typeface="Arial" panose="020B0604020202020204" pitchFamily="34" charset="0"/>
                <a:cs typeface="Arial" panose="020B0604020202020204" pitchFamily="34" charset="0"/>
              </a:rPr>
              <a:t>and 5.</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738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DAE5B-0922-0446-A0E7-E9BB5B6A8BD7}"/>
              </a:ext>
            </a:extLst>
          </p:cNvPr>
          <p:cNvSpPr>
            <a:spLocks noGrp="1"/>
          </p:cNvSpPr>
          <p:nvPr>
            <p:ph type="title"/>
          </p:nvPr>
        </p:nvSpPr>
        <p:spPr/>
        <p:txBody>
          <a:bodyPr/>
          <a:lstStyle/>
          <a:p>
            <a:r>
              <a:rPr lang="en-US" dirty="0"/>
              <a:t>Basic List Component</a:t>
            </a:r>
            <a:endParaRPr lang="en-VN" dirty="0"/>
          </a:p>
        </p:txBody>
      </p:sp>
      <p:sp>
        <p:nvSpPr>
          <p:cNvPr id="2" name="Slide Number Placeholder 1">
            <a:extLst>
              <a:ext uri="{FF2B5EF4-FFF2-40B4-BE49-F238E27FC236}">
                <a16:creationId xmlns:a16="http://schemas.microsoft.com/office/drawing/2014/main" id="{E33C0856-13CE-E44F-992F-2A325E1D16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12ED91D2-384E-9D4F-A728-9F5832605F4C}"/>
              </a:ext>
            </a:extLst>
          </p:cNvPr>
          <p:cNvSpPr/>
          <p:nvPr/>
        </p:nvSpPr>
        <p:spPr>
          <a:xfrm>
            <a:off x="838200" y="1401068"/>
            <a:ext cx="10515600"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Usually you would render lists inside a </a:t>
            </a:r>
            <a:r>
              <a:rPr lang="en-US" sz="2000" dirty="0">
                <a:latin typeface="Arial" panose="020B0604020202020204" pitchFamily="34" charset="0"/>
                <a:cs typeface="Arial" panose="020B0604020202020204" pitchFamily="34" charset="0"/>
                <a:hlinkClick r:id="rId2"/>
              </a:rPr>
              <a:t>component</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We can refactor the previous example into a component that accepts an array of numbers and outputs a list of elements.</a:t>
            </a:r>
          </a:p>
        </p:txBody>
      </p:sp>
      <p:sp>
        <p:nvSpPr>
          <p:cNvPr id="5" name="Rectangle 4">
            <a:extLst>
              <a:ext uri="{FF2B5EF4-FFF2-40B4-BE49-F238E27FC236}">
                <a16:creationId xmlns:a16="http://schemas.microsoft.com/office/drawing/2014/main" id="{6CB9E07A-0C3F-D049-8264-0F9A92436500}"/>
              </a:ext>
            </a:extLst>
          </p:cNvPr>
          <p:cNvSpPr/>
          <p:nvPr/>
        </p:nvSpPr>
        <p:spPr>
          <a:xfrm>
            <a:off x="1655928" y="2559502"/>
            <a:ext cx="6096000" cy="4247317"/>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NumberList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err="1">
                <a:solidFill>
                  <a:srgbClr val="5C6773"/>
                </a:solidFill>
                <a:latin typeface="var(--font-monospace)"/>
              </a:rPr>
              <a:t>props.numbers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&lt;li&gt;{number}&lt;/li&gt;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&lt;ul&gt;{</a:t>
            </a:r>
            <a:r>
              <a:rPr lang="en-US" sz="1800" dirty="0" err="1">
                <a:solidFill>
                  <a:srgbClr val="5C6773"/>
                </a:solidFill>
                <a:latin typeface="var(--font-monospace)"/>
              </a:rPr>
              <a:t>listItems</a:t>
            </a:r>
            <a:r>
              <a:rPr lang="en-US" sz="1800" dirty="0">
                <a:solidFill>
                  <a:srgbClr val="5C6773"/>
                </a:solidFill>
                <a:latin typeface="var(--font-monospace)"/>
              </a:rPr>
              <a:t>}&lt;/ul&gt;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NumberList</a:t>
            </a:r>
            <a:r>
              <a:rPr lang="en-US" sz="1800" dirty="0">
                <a:solidFill>
                  <a:srgbClr val="5C6773"/>
                </a:solidFill>
                <a:latin typeface="var(--font-monospace)"/>
              </a:rPr>
              <a:t> numbers={numbers}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147709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2A2D1-761D-8A49-9952-74B58ED229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Rectangle 3">
            <a:extLst>
              <a:ext uri="{FF2B5EF4-FFF2-40B4-BE49-F238E27FC236}">
                <a16:creationId xmlns:a16="http://schemas.microsoft.com/office/drawing/2014/main" id="{5184994F-93FF-3445-899E-74DF3563563F}"/>
              </a:ext>
            </a:extLst>
          </p:cNvPr>
          <p:cNvSpPr/>
          <p:nvPr/>
        </p:nvSpPr>
        <p:spPr>
          <a:xfrm>
            <a:off x="468573" y="1015425"/>
            <a:ext cx="4894997" cy="393954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When you run this code, you’ll be given a warning that a </a:t>
            </a:r>
            <a:r>
              <a:rPr lang="en-US" sz="2000" dirty="0">
                <a:highlight>
                  <a:srgbClr val="FFFF00"/>
                </a:highlight>
                <a:latin typeface="Arial" panose="020B0604020202020204" pitchFamily="34" charset="0"/>
                <a:cs typeface="Arial" panose="020B0604020202020204" pitchFamily="34" charset="0"/>
              </a:rPr>
              <a:t>key</a:t>
            </a:r>
            <a:r>
              <a:rPr lang="en-US" sz="2000" dirty="0">
                <a:latin typeface="Arial" panose="020B0604020202020204" pitchFamily="34" charset="0"/>
                <a:cs typeface="Arial" panose="020B0604020202020204" pitchFamily="34" charset="0"/>
              </a:rPr>
              <a:t> should be provided for list items.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 “</a:t>
            </a:r>
            <a:r>
              <a:rPr lang="en-US" sz="2000" dirty="0">
                <a:highlight>
                  <a:srgbClr val="FFFF00"/>
                </a:highlight>
                <a:latin typeface="Arial" panose="020B0604020202020204" pitchFamily="34" charset="0"/>
                <a:cs typeface="Arial" panose="020B0604020202020204" pitchFamily="34" charset="0"/>
              </a:rPr>
              <a:t>key</a:t>
            </a:r>
            <a:r>
              <a:rPr lang="en-US" sz="2000" dirty="0">
                <a:latin typeface="Arial" panose="020B0604020202020204" pitchFamily="34" charset="0"/>
                <a:cs typeface="Arial" panose="020B0604020202020204" pitchFamily="34" charset="0"/>
              </a:rPr>
              <a:t>” is a special string attribute you need to include when creating lists of elements.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We’ll discuss why it’s important in the next section.</a:t>
            </a:r>
          </a:p>
          <a:p>
            <a:pPr>
              <a:spcBef>
                <a:spcPts val="600"/>
              </a:spcBef>
              <a:spcAft>
                <a:spcPts val="600"/>
              </a:spcAft>
            </a:pPr>
            <a:r>
              <a:rPr lang="en-US" sz="2000" dirty="0">
                <a:latin typeface="Arial" panose="020B0604020202020204" pitchFamily="34" charset="0"/>
                <a:cs typeface="Arial" panose="020B0604020202020204" pitchFamily="34" charset="0"/>
              </a:rPr>
              <a:t>Let’s assign a </a:t>
            </a:r>
            <a:r>
              <a:rPr lang="en-US" sz="2000" dirty="0">
                <a:highlight>
                  <a:srgbClr val="FFFF00"/>
                </a:highlight>
                <a:latin typeface="Arial" panose="020B0604020202020204" pitchFamily="34" charset="0"/>
                <a:cs typeface="Arial" panose="020B0604020202020204" pitchFamily="34" charset="0"/>
              </a:rPr>
              <a:t>key</a:t>
            </a:r>
            <a:r>
              <a:rPr lang="en-US" sz="2000" dirty="0">
                <a:latin typeface="Arial" panose="020B0604020202020204" pitchFamily="34" charset="0"/>
                <a:cs typeface="Arial" panose="020B0604020202020204" pitchFamily="34" charset="0"/>
              </a:rPr>
              <a:t> to our list items inside </a:t>
            </a:r>
            <a:r>
              <a:rPr lang="en-US" sz="2000" dirty="0" err="1">
                <a:highlight>
                  <a:srgbClr val="FFFF00"/>
                </a:highlight>
                <a:latin typeface="Arial" panose="020B0604020202020204" pitchFamily="34" charset="0"/>
                <a:cs typeface="Arial" panose="020B0604020202020204" pitchFamily="34" charset="0"/>
              </a:rPr>
              <a:t>numbers.map</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and fix the missing key issue.</a:t>
            </a:r>
          </a:p>
        </p:txBody>
      </p:sp>
      <p:sp>
        <p:nvSpPr>
          <p:cNvPr id="5" name="Rectangle 4">
            <a:extLst>
              <a:ext uri="{FF2B5EF4-FFF2-40B4-BE49-F238E27FC236}">
                <a16:creationId xmlns:a16="http://schemas.microsoft.com/office/drawing/2014/main" id="{814036B2-2D6A-1D4B-B9FD-4E413B5E9BFF}"/>
              </a:ext>
            </a:extLst>
          </p:cNvPr>
          <p:cNvSpPr/>
          <p:nvPr/>
        </p:nvSpPr>
        <p:spPr>
          <a:xfrm>
            <a:off x="5982268" y="1387789"/>
            <a:ext cx="5741159" cy="4801314"/>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NumberList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err="1">
                <a:solidFill>
                  <a:srgbClr val="5C6773"/>
                </a:solidFill>
                <a:latin typeface="var(--font-monospace)"/>
              </a:rPr>
              <a:t>props.numbers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&lt;li key={</a:t>
            </a:r>
            <a:r>
              <a:rPr lang="en-US" sz="1800" dirty="0" err="1">
                <a:solidFill>
                  <a:srgbClr val="5C6773"/>
                </a:solidFill>
                <a:latin typeface="var(--font-monospace)"/>
              </a:rPr>
              <a:t>number.toString</a:t>
            </a:r>
            <a:r>
              <a:rPr lang="en-US" sz="1800" dirty="0">
                <a:solidFill>
                  <a:srgbClr val="5C6773"/>
                </a:solidFill>
                <a:latin typeface="var(--font-monospace)"/>
              </a:rPr>
              <a:t>()}&gt;</a:t>
            </a:r>
          </a:p>
          <a:p>
            <a:r>
              <a:rPr lang="en-US" sz="1800" dirty="0">
                <a:solidFill>
                  <a:srgbClr val="5C6773"/>
                </a:solidFill>
                <a:latin typeface="var(--font-monospace)"/>
              </a:rPr>
              <a:t>      {number}</a:t>
            </a:r>
          </a:p>
          <a:p>
            <a:r>
              <a:rPr lang="en-US" sz="1800" dirty="0">
                <a:solidFill>
                  <a:srgbClr val="5C6773"/>
                </a:solidFill>
                <a:latin typeface="var(--font-monospace)"/>
              </a:rPr>
              <a:t>    &lt;/li&gt;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&lt;ul&gt;{</a:t>
            </a:r>
            <a:r>
              <a:rPr lang="en-US" sz="1800" dirty="0" err="1">
                <a:solidFill>
                  <a:srgbClr val="5C6773"/>
                </a:solidFill>
                <a:latin typeface="var(--font-monospace)"/>
              </a:rPr>
              <a:t>listItems</a:t>
            </a:r>
            <a:r>
              <a:rPr lang="en-US" sz="1800" dirty="0">
                <a:solidFill>
                  <a:srgbClr val="5C6773"/>
                </a:solidFill>
                <a:latin typeface="var(--font-monospace)"/>
              </a:rPr>
              <a:t>}&lt;/ul&gt;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NumberList</a:t>
            </a:r>
            <a:r>
              <a:rPr lang="en-US" sz="1800" dirty="0">
                <a:solidFill>
                  <a:srgbClr val="5C6773"/>
                </a:solidFill>
                <a:latin typeface="var(--font-monospace)"/>
              </a:rPr>
              <a:t> numbers={numbers}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17254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D60C55-56A3-4F46-9BE8-2EBB99C003C5}"/>
              </a:ext>
            </a:extLst>
          </p:cNvPr>
          <p:cNvSpPr>
            <a:spLocks noGrp="1"/>
          </p:cNvSpPr>
          <p:nvPr>
            <p:ph type="title"/>
          </p:nvPr>
        </p:nvSpPr>
        <p:spPr/>
        <p:txBody>
          <a:bodyPr/>
          <a:lstStyle/>
          <a:p>
            <a:r>
              <a:rPr lang="en-VN" dirty="0"/>
              <a:t>Keys</a:t>
            </a:r>
          </a:p>
        </p:txBody>
      </p:sp>
      <p:sp>
        <p:nvSpPr>
          <p:cNvPr id="2" name="Slide Number Placeholder 1">
            <a:extLst>
              <a:ext uri="{FF2B5EF4-FFF2-40B4-BE49-F238E27FC236}">
                <a16:creationId xmlns:a16="http://schemas.microsoft.com/office/drawing/2014/main" id="{8757D947-3FA3-DC4F-9829-DF59AF443B7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Rectangle 3">
            <a:extLst>
              <a:ext uri="{FF2B5EF4-FFF2-40B4-BE49-F238E27FC236}">
                <a16:creationId xmlns:a16="http://schemas.microsoft.com/office/drawing/2014/main" id="{C8992CF2-A55C-5B42-9172-F1593ABDD4F6}"/>
              </a:ext>
            </a:extLst>
          </p:cNvPr>
          <p:cNvSpPr/>
          <p:nvPr/>
        </p:nvSpPr>
        <p:spPr>
          <a:xfrm>
            <a:off x="1205552" y="1885960"/>
            <a:ext cx="9084860"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Keys help React identify which items have changed, are added, or are removed.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Keys should be given to the elements inside the array to give the elements a stable identity:</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113ABC2-439F-A04F-8FC9-7882F49A24C2}"/>
              </a:ext>
            </a:extLst>
          </p:cNvPr>
          <p:cNvSpPr/>
          <p:nvPr/>
        </p:nvSpPr>
        <p:spPr>
          <a:xfrm>
            <a:off x="2514600" y="3650903"/>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numbers = [</a:t>
            </a:r>
            <a:r>
              <a:rPr lang="en-US" sz="1800" dirty="0">
                <a:solidFill>
                  <a:srgbClr val="F08C36"/>
                </a:solidFill>
                <a:latin typeface="var(--font-monospace)"/>
              </a:rPr>
              <a:t>1</a:t>
            </a:r>
            <a:r>
              <a:rPr lang="en-US" sz="1800" dirty="0">
                <a:solidFill>
                  <a:srgbClr val="5C6773"/>
                </a:solidFill>
                <a:latin typeface="var(--font-monospace)"/>
              </a:rPr>
              <a:t>, </a:t>
            </a:r>
            <a:r>
              <a:rPr lang="en-US" sz="1800" dirty="0">
                <a:solidFill>
                  <a:srgbClr val="F08C36"/>
                </a:solidFill>
                <a:latin typeface="var(--font-monospace)"/>
              </a:rPr>
              <a:t>2</a:t>
            </a:r>
            <a:r>
              <a:rPr lang="en-US" sz="1800" dirty="0">
                <a:solidFill>
                  <a:srgbClr val="5C6773"/>
                </a:solidFill>
                <a:latin typeface="var(--font-monospace)"/>
              </a:rPr>
              <a:t>, </a:t>
            </a:r>
            <a:r>
              <a:rPr lang="en-US" sz="1800" dirty="0">
                <a:solidFill>
                  <a:srgbClr val="F08C36"/>
                </a:solidFill>
                <a:latin typeface="var(--font-monospace)"/>
              </a:rPr>
              <a:t>3</a:t>
            </a:r>
            <a:r>
              <a:rPr lang="en-US" sz="1800" dirty="0">
                <a:solidFill>
                  <a:srgbClr val="5C6773"/>
                </a:solidFill>
                <a:latin typeface="var(--font-monospace)"/>
              </a:rPr>
              <a:t>, </a:t>
            </a:r>
            <a:r>
              <a:rPr lang="en-US" sz="1800" dirty="0">
                <a:solidFill>
                  <a:srgbClr val="F08C36"/>
                </a:solidFill>
                <a:latin typeface="var(--font-monospace)"/>
              </a:rPr>
              <a:t>4</a:t>
            </a:r>
            <a:r>
              <a:rPr lang="en-US" sz="1800" dirty="0">
                <a:solidFill>
                  <a:srgbClr val="5C6773"/>
                </a:solidFill>
                <a:latin typeface="var(--font-monospace)"/>
              </a:rPr>
              <a:t>, </a:t>
            </a:r>
            <a:r>
              <a:rPr lang="en-US" sz="1800" dirty="0">
                <a:solidFill>
                  <a:srgbClr val="F08C36"/>
                </a:solidFill>
                <a:latin typeface="var(--font-monospace)"/>
              </a:rPr>
              <a:t>5</a:t>
            </a:r>
            <a:r>
              <a:rPr lang="en-US" sz="1800" dirty="0">
                <a:solidFill>
                  <a:srgbClr val="5C6773"/>
                </a:solidFill>
                <a:latin typeface="var(--font-monospace)"/>
              </a:rPr>
              <a:t>];</a:t>
            </a:r>
          </a:p>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listItems</a:t>
            </a:r>
            <a:r>
              <a:rPr lang="en-US" sz="1800" dirty="0">
                <a:solidFill>
                  <a:srgbClr val="5C6773"/>
                </a:solidFill>
                <a:latin typeface="var(--font-monospace)"/>
              </a:rPr>
              <a:t> = </a:t>
            </a:r>
            <a:r>
              <a:rPr lang="en-US" sz="1800" dirty="0" err="1">
                <a:solidFill>
                  <a:srgbClr val="5C6773"/>
                </a:solidFill>
                <a:latin typeface="var(--font-monospace)"/>
              </a:rPr>
              <a:t>numbers.map</a:t>
            </a:r>
            <a:r>
              <a:rPr lang="en-US" sz="1800" dirty="0">
                <a:solidFill>
                  <a:srgbClr val="5C6773"/>
                </a:solidFill>
                <a:latin typeface="var(--font-monospace)"/>
              </a:rPr>
              <a:t>((number) =&gt;</a:t>
            </a:r>
          </a:p>
          <a:p>
            <a:r>
              <a:rPr lang="en-US" sz="1800" dirty="0">
                <a:solidFill>
                  <a:srgbClr val="5C6773"/>
                </a:solidFill>
                <a:latin typeface="var(--font-monospace)"/>
              </a:rPr>
              <a:t>  &lt;li key={</a:t>
            </a:r>
            <a:r>
              <a:rPr lang="en-US" sz="1800" dirty="0" err="1">
                <a:solidFill>
                  <a:srgbClr val="5C6773"/>
                </a:solidFill>
                <a:latin typeface="var(--font-monospace)"/>
              </a:rPr>
              <a:t>number.toString</a:t>
            </a:r>
            <a:r>
              <a:rPr lang="en-US" sz="1800" dirty="0">
                <a:solidFill>
                  <a:srgbClr val="5C6773"/>
                </a:solidFill>
                <a:latin typeface="var(--font-monospace)"/>
              </a:rPr>
              <a:t>()}&gt;</a:t>
            </a:r>
          </a:p>
          <a:p>
            <a:r>
              <a:rPr lang="en-US" sz="1800" dirty="0">
                <a:solidFill>
                  <a:srgbClr val="5C6773"/>
                </a:solidFill>
                <a:latin typeface="var(--font-monospace)"/>
              </a:rPr>
              <a:t>    {number}</a:t>
            </a:r>
          </a:p>
          <a:p>
            <a:r>
              <a:rPr lang="en-US" sz="1800" dirty="0">
                <a:solidFill>
                  <a:srgbClr val="5C6773"/>
                </a:solidFill>
                <a:latin typeface="var(--font-monospace)"/>
              </a:rPr>
              <a:t>  &lt;/li&gt;</a:t>
            </a:r>
          </a:p>
          <a:p>
            <a:r>
              <a:rPr lang="en-US" sz="1800" dirty="0">
                <a:solidFill>
                  <a:srgbClr val="5C6773"/>
                </a:solidFill>
                <a:latin typeface="var(--font-monospace)"/>
              </a:rPr>
              <a:t>);</a:t>
            </a:r>
          </a:p>
        </p:txBody>
      </p:sp>
    </p:spTree>
    <p:extLst>
      <p:ext uri="{BB962C8B-B14F-4D97-AF65-F5344CB8AC3E}">
        <p14:creationId xmlns:p14="http://schemas.microsoft.com/office/powerpoint/2010/main" val="847084439"/>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16157</TotalTime>
  <Words>4836</Words>
  <Application>Microsoft Macintosh PowerPoint</Application>
  <PresentationFormat>Widescreen</PresentationFormat>
  <Paragraphs>504</Paragraphs>
  <Slides>37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var(--font-monospace)</vt:lpstr>
      <vt:lpstr>Arial</vt:lpstr>
      <vt:lpstr>Calibri</vt:lpstr>
      <vt:lpstr>Times New Roman</vt:lpstr>
      <vt:lpstr>cc_blue</vt:lpstr>
      <vt:lpstr>React JS</vt:lpstr>
      <vt:lpstr>Lesson 5</vt:lpstr>
      <vt:lpstr>Lists and Keys</vt:lpstr>
      <vt:lpstr>Lists</vt:lpstr>
      <vt:lpstr>Rendering Multiple Components</vt:lpstr>
      <vt:lpstr>PowerPoint Presentation</vt:lpstr>
      <vt:lpstr>Basic List Component</vt:lpstr>
      <vt:lpstr>PowerPoint Presentation</vt:lpstr>
      <vt:lpstr>Keys</vt:lpstr>
      <vt:lpstr>PowerPoint Presentation</vt:lpstr>
      <vt:lpstr>Extracting Components with Keys</vt:lpstr>
      <vt:lpstr>PowerPoint Presentation</vt:lpstr>
      <vt:lpstr>PowerPoint Presentation</vt:lpstr>
      <vt:lpstr>PowerPoint Presentation</vt:lpstr>
      <vt:lpstr>Keys Must Only Be Unique Among Siblings</vt:lpstr>
      <vt:lpstr>PowerPoint Presentation</vt:lpstr>
      <vt:lpstr>PowerPoint Presentation</vt:lpstr>
      <vt:lpstr>Embedding map() in JSX</vt:lpstr>
      <vt:lpstr>PowerPoint Presentation</vt:lpstr>
      <vt:lpstr>Forms</vt:lpstr>
      <vt:lpstr>HTML form</vt:lpstr>
      <vt:lpstr>PowerPoint Presentation</vt:lpstr>
      <vt:lpstr>Controlled Components</vt:lpstr>
      <vt:lpstr>PowerPoint Presentation</vt:lpstr>
      <vt:lpstr>PowerPoint Presentation</vt:lpstr>
      <vt:lpstr>The textarea Tag</vt:lpstr>
      <vt:lpstr>PowerPoint Presentation</vt:lpstr>
      <vt:lpstr>The select Tag</vt:lpstr>
      <vt:lpstr>PowerPoint Presentation</vt:lpstr>
      <vt:lpstr>The file input Tag</vt:lpstr>
      <vt:lpstr>Handling Multiple Inputs</vt:lpstr>
      <vt:lpstr>PowerPoint Presentation</vt:lpstr>
      <vt:lpstr>PowerPoint Presentation</vt:lpstr>
      <vt:lpstr>Controlled Input Null Value</vt:lpstr>
      <vt:lpstr>Alternatives to Controlled Components</vt:lpstr>
      <vt:lpstr>Fully-Fledged Solutions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185</cp:revision>
  <cp:lastPrinted>2020-04-06T06:57:46Z</cp:lastPrinted>
  <dcterms:created xsi:type="dcterms:W3CDTF">2020-04-06T02:02:09Z</dcterms:created>
  <dcterms:modified xsi:type="dcterms:W3CDTF">2020-11-21T04:54:24Z</dcterms:modified>
</cp:coreProperties>
</file>